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9" r:id="rId1"/>
    <p:sldMasterId id="2147483832" r:id="rId2"/>
  </p:sldMasterIdLst>
  <p:notesMasterIdLst>
    <p:notesMasterId r:id="rId38"/>
  </p:notesMasterIdLst>
  <p:handoutMasterIdLst>
    <p:handoutMasterId r:id="rId39"/>
  </p:handoutMasterIdLst>
  <p:sldIdLst>
    <p:sldId id="776" r:id="rId3"/>
    <p:sldId id="675" r:id="rId4"/>
    <p:sldId id="676" r:id="rId5"/>
    <p:sldId id="677" r:id="rId6"/>
    <p:sldId id="678" r:id="rId7"/>
    <p:sldId id="679" r:id="rId8"/>
    <p:sldId id="680" r:id="rId9"/>
    <p:sldId id="681" r:id="rId10"/>
    <p:sldId id="682" r:id="rId11"/>
    <p:sldId id="683" r:id="rId12"/>
    <p:sldId id="684" r:id="rId13"/>
    <p:sldId id="685" r:id="rId14"/>
    <p:sldId id="686" r:id="rId15"/>
    <p:sldId id="687" r:id="rId16"/>
    <p:sldId id="688" r:id="rId17"/>
    <p:sldId id="689" r:id="rId18"/>
    <p:sldId id="690" r:id="rId19"/>
    <p:sldId id="706" r:id="rId20"/>
    <p:sldId id="691" r:id="rId21"/>
    <p:sldId id="692" r:id="rId22"/>
    <p:sldId id="693" r:id="rId23"/>
    <p:sldId id="694" r:id="rId24"/>
    <p:sldId id="695" r:id="rId25"/>
    <p:sldId id="774" r:id="rId26"/>
    <p:sldId id="775" r:id="rId27"/>
    <p:sldId id="696" r:id="rId28"/>
    <p:sldId id="697" r:id="rId29"/>
    <p:sldId id="698" r:id="rId30"/>
    <p:sldId id="699" r:id="rId31"/>
    <p:sldId id="700" r:id="rId32"/>
    <p:sldId id="701" r:id="rId33"/>
    <p:sldId id="702" r:id="rId34"/>
    <p:sldId id="703" r:id="rId35"/>
    <p:sldId id="704" r:id="rId36"/>
    <p:sldId id="705" r:id="rId37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72838D"/>
    <a:srgbClr val="BD4536"/>
    <a:srgbClr val="1385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43" autoAdjust="0"/>
    <p:restoredTop sz="64533" autoAdjust="0"/>
  </p:normalViewPr>
  <p:slideViewPr>
    <p:cSldViewPr snapToGrid="0" snapToObjects="1">
      <p:cViewPr>
        <p:scale>
          <a:sx n="75" d="100"/>
          <a:sy n="75" d="100"/>
        </p:scale>
        <p:origin x="-80" y="-80"/>
      </p:cViewPr>
      <p:guideLst>
        <p:guide orient="horz" pos="592"/>
        <p:guide pos="32"/>
      </p:guideLst>
    </p:cSldViewPr>
  </p:slideViewPr>
  <p:outlineViewPr>
    <p:cViewPr>
      <p:scale>
        <a:sx n="33" d="100"/>
        <a:sy n="33" d="100"/>
      </p:scale>
      <p:origin x="352" y="2021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6" d="100"/>
        <a:sy n="106" d="100"/>
      </p:scale>
      <p:origin x="0" y="4208"/>
    </p:cViewPr>
  </p:sorterViewPr>
  <p:notesViewPr>
    <p:cSldViewPr snapToGrid="0" snapToObjects="1" showGuides="1">
      <p:cViewPr varScale="1">
        <p:scale>
          <a:sx n="57" d="100"/>
          <a:sy n="57" d="100"/>
        </p:scale>
        <p:origin x="-283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r>
              <a:rPr lang="sv-SE" dirty="0" smtClean="0"/>
              <a:t>ECON 105   </a:t>
            </a:r>
            <a:br>
              <a:rPr lang="sv-SE" dirty="0" smtClean="0"/>
            </a:br>
            <a:r>
              <a:rPr lang="sv-SE" dirty="0" smtClean="0"/>
              <a:t>2015/2016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r>
              <a:rPr lang="en-CA" dirty="0" smtClean="0"/>
              <a:t>Lecture 16  </a:t>
            </a:r>
            <a:br>
              <a:rPr lang="en-CA" dirty="0" smtClean="0"/>
            </a:br>
            <a:r>
              <a:rPr lang="en-CA" dirty="0" smtClean="0"/>
              <a:t>29 Feb</a:t>
            </a:r>
            <a:r>
              <a:rPr lang="en-CA" dirty="0"/>
              <a:t>r</a:t>
            </a:r>
            <a:r>
              <a:rPr lang="en-CA" dirty="0" smtClean="0"/>
              <a:t>uary 2016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CC02C0-E05B-3C4C-9057-11BE18188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7488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10.jpg>
</file>

<file path=ppt/media/image11.gif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sv-SE" smtClean="0"/>
              <a:t>ECON 1900 Fall 2015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CA" smtClean="0"/>
              <a:t>Lecture 01   8 September 2014 </a:t>
            </a: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60DAE-88BD-FC4B-94B4-D106BB86EBC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39937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457200" rtl="0" eaLnBrk="1" latinLnBrk="0" hangingPunct="1">
      <a:defRPr sz="2000" b="1" i="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2000" b="1" i="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2000" b="1" i="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2000" b="1" i="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2000" b="1" i="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349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7818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08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316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5030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480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8869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8882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1610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7068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932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2085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3416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1781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9408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9408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4006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3497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1774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8088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040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566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0443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2528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4470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92352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331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6758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7587" name="Header Placeholder 3"/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29057" indent="-280406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21626" indent="-2243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570276" indent="-2243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18927" indent="-2243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000">
                <a:solidFill>
                  <a:srgbClr val="000000"/>
                </a:solidFill>
              </a:rPr>
              <a:t>ECON 1910  </a:t>
            </a:r>
          </a:p>
          <a:p>
            <a:r>
              <a:rPr lang="en-US" sz="1000">
                <a:solidFill>
                  <a:srgbClr val="000000"/>
                </a:solidFill>
              </a:rPr>
              <a:t>Winter 2013</a:t>
            </a:r>
          </a:p>
        </p:txBody>
      </p:sp>
      <p:sp>
        <p:nvSpPr>
          <p:cNvPr id="67588" name="Date Placeholder 4"/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1403591" algn="r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29057" indent="-280406" eaLnBrk="0" hangingPunct="0">
              <a:tabLst>
                <a:tab pos="1403591" algn="r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21626" indent="-224325" eaLnBrk="0" hangingPunct="0">
              <a:tabLst>
                <a:tab pos="1403591" algn="r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570276" indent="-224325" eaLnBrk="0" hangingPunct="0">
              <a:tabLst>
                <a:tab pos="1403591" algn="r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18927" indent="-224325" eaLnBrk="0" hangingPunct="0">
              <a:tabLst>
                <a:tab pos="1403591" algn="r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tabLst>
                <a:tab pos="1403591" algn="r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tabLst>
                <a:tab pos="1403591" algn="r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tabLst>
                <a:tab pos="1403591" algn="r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tabLst>
                <a:tab pos="1403591" algn="r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CA" sz="1000">
                <a:solidFill>
                  <a:srgbClr val="000000"/>
                </a:solidFill>
              </a:rPr>
              <a:t>Lecture 11    14 February 2013</a:t>
            </a:r>
            <a:endParaRPr lang="en-US" sz="1000">
              <a:solidFill>
                <a:srgbClr val="000000"/>
              </a:solidFill>
            </a:endParaRPr>
          </a:p>
        </p:txBody>
      </p:sp>
      <p:sp>
        <p:nvSpPr>
          <p:cNvPr id="67589" name="Slide Number Placeholder 5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29057" indent="-280406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21626" indent="-2243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570276" indent="-2243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18927" indent="-2243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262249B-945C-9048-B583-FB477B41C892}" type="slidenum">
              <a:rPr lang="en-US" sz="1200">
                <a:solidFill>
                  <a:srgbClr val="000000"/>
                </a:solidFill>
              </a:rPr>
              <a:pPr/>
              <a:t>5</a:t>
            </a:fld>
            <a:endParaRPr lang="en-US"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smtClean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975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560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943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356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E9369-1820-BA40-AABB-0DD884124FB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153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-3175"/>
            <a:ext cx="9144000" cy="1470025"/>
          </a:xfrm>
        </p:spPr>
        <p:txBody>
          <a:bodyPr/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100138" y="3841750"/>
            <a:ext cx="6953250" cy="1925638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595959"/>
                </a:solidFill>
              </a:defRPr>
            </a:lvl1pPr>
            <a:lvl2pPr marL="457200" indent="0" algn="ctr">
              <a:buNone/>
              <a:defRPr sz="2400">
                <a:solidFill>
                  <a:srgbClr val="595959"/>
                </a:solidFill>
              </a:defRPr>
            </a:lvl2pPr>
            <a:lvl3pPr marL="914400" indent="0" algn="ctr">
              <a:buNone/>
              <a:defRPr sz="2400">
                <a:solidFill>
                  <a:srgbClr val="595959"/>
                </a:solidFill>
              </a:defRPr>
            </a:lvl3pPr>
            <a:lvl4pPr marL="1371600" indent="0" algn="ctr">
              <a:buNone/>
              <a:defRPr sz="2400">
                <a:solidFill>
                  <a:srgbClr val="595959"/>
                </a:solidFill>
              </a:defRPr>
            </a:lvl4pPr>
            <a:lvl5pPr marL="1828800" indent="0" algn="ctr">
              <a:buNone/>
              <a:defRPr sz="2400">
                <a:solidFill>
                  <a:srgbClr val="595959"/>
                </a:solidFill>
              </a:defRPr>
            </a:lvl5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4819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1169988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768034" y="4419600"/>
            <a:ext cx="7658100" cy="21082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2336483" y="1466850"/>
            <a:ext cx="4284725" cy="2774950"/>
          </a:xfrm>
        </p:spPr>
        <p:txBody>
          <a:bodyPr/>
          <a:lstStyle>
            <a:lvl4pPr marL="1371600" indent="0">
              <a:buNone/>
              <a:defRPr/>
            </a:lvl4pPr>
          </a:lstStyle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380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1169988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768034" y="4419600"/>
            <a:ext cx="7658100" cy="21082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2336483" y="1466850"/>
            <a:ext cx="4284725" cy="2774950"/>
          </a:xfrm>
        </p:spPr>
        <p:txBody>
          <a:bodyPr/>
          <a:lstStyle>
            <a:lvl4pPr marL="1371600" indent="0">
              <a:buNone/>
              <a:defRPr/>
            </a:lvl4pPr>
          </a:lstStyle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3809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Graph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610" y="0"/>
            <a:ext cx="7365011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6261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40CE1618-693E-544A-B74D-843D30511F08}" type="datetimeFigureOut">
              <a:rPr lang="en-US" smtClean="0"/>
              <a:t>17-02-11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00CC75B2-04A9-C848-8E2A-4E5422AE1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099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1169988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768034" y="4419600"/>
            <a:ext cx="7658100" cy="21082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2336483" y="1466850"/>
            <a:ext cx="4284725" cy="2774950"/>
          </a:xfrm>
        </p:spPr>
        <p:txBody>
          <a:bodyPr/>
          <a:lstStyle>
            <a:lvl4pPr marL="1371600" indent="0">
              <a:buNone/>
              <a:defRPr/>
            </a:lvl4pPr>
          </a:lstStyle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317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40805"/>
          </a:xfrm>
        </p:spPr>
        <p:txBody>
          <a:bodyPr/>
          <a:lstStyle>
            <a:lvl2pPr>
              <a:lnSpc>
                <a:spcPct val="114000"/>
              </a:lnSpc>
              <a:defRPr/>
            </a:lvl2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lvl="0"/>
            <a:r>
              <a:rPr lang="en-CA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425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608" y="0"/>
            <a:ext cx="7365011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457200" y="1222327"/>
            <a:ext cx="8229600" cy="51120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12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fresh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457200" y="942926"/>
            <a:ext cx="8229600" cy="5648373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9544" y="0"/>
            <a:ext cx="6864705" cy="1143000"/>
          </a:xfrm>
        </p:spPr>
        <p:txBody>
          <a:bodyPr/>
          <a:lstStyle>
            <a:lvl1pPr algn="l">
              <a:defRPr>
                <a:solidFill>
                  <a:srgbClr val="72838D"/>
                </a:solidFill>
                <a:latin typeface="Gill Sans Light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643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no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9895"/>
            <a:ext cx="8229600" cy="5653910"/>
          </a:xfrm>
        </p:spPr>
        <p:txBody>
          <a:bodyPr/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468583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139" y="2539252"/>
            <a:ext cx="7772400" cy="1362075"/>
          </a:xfrm>
        </p:spPr>
        <p:txBody>
          <a:bodyPr anchor="t"/>
          <a:lstStyle>
            <a:lvl1pPr algn="ctr">
              <a:defRPr sz="4000" b="1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442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7639050" cy="4940805"/>
          </a:xfrm>
        </p:spPr>
        <p:txBody>
          <a:bodyPr/>
          <a:lstStyle>
            <a:lvl2pPr>
              <a:lnSpc>
                <a:spcPct val="114000"/>
              </a:lnSpc>
              <a:defRPr/>
            </a:lvl2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lvl="0"/>
            <a:r>
              <a:rPr lang="en-CA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2260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5195888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7F7F7F"/>
                </a:solidFill>
                <a:latin typeface="Gill Sans" charset="0"/>
                <a:cs typeface="Gill Sans" charset="0"/>
              </a:defRPr>
            </a:lvl1pPr>
          </a:lstStyle>
          <a:p>
            <a:pPr>
              <a:defRPr/>
            </a:pPr>
            <a:r>
              <a:rPr lang="en-US"/>
              <a:t>Copyright © 2015 Pearson Canada Inc., Toronto, Ontario </a:t>
            </a:r>
          </a:p>
          <a:p>
            <a:pPr>
              <a:defRPr/>
            </a:pPr>
            <a:endParaRPr lang="en-US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>
              <a:defRPr/>
            </a:pPr>
            <a:fld id="{A4864420-9D89-344E-B213-025C8FE65DAA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4461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5195888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7F7F7F"/>
                </a:solidFill>
                <a:latin typeface="Gill Sans" charset="0"/>
                <a:cs typeface="Gill Sans" charset="0"/>
              </a:defRPr>
            </a:lvl1pPr>
          </a:lstStyle>
          <a:p>
            <a:pPr>
              <a:defRPr/>
            </a:pPr>
            <a:r>
              <a:rPr lang="en-US"/>
              <a:t>Copyright © 2015 Pearson Canada Inc., Toronto, Ontario </a:t>
            </a:r>
          </a:p>
          <a:p>
            <a:pPr>
              <a:defRPr/>
            </a:pPr>
            <a:endParaRPr lang="en-US"/>
          </a:p>
        </p:txBody>
      </p:sp>
      <p:sp>
        <p:nvSpPr>
          <p:cNvPr id="3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>
              <a:defRPr/>
            </a:pPr>
            <a:fld id="{D6349F20-5710-124D-946F-BF4636D29A61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2476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t"/>
          <a:lstStyle>
            <a:lvl1pPr algn="ctr">
              <a:lnSpc>
                <a:spcPct val="125000"/>
              </a:lnSpc>
              <a:defRPr sz="2000" b="1">
                <a:solidFill>
                  <a:srgbClr val="BD4536"/>
                </a:solidFill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5195888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7F7F7F"/>
                </a:solidFill>
                <a:latin typeface="Gill Sans" charset="0"/>
                <a:cs typeface="Gill Sans" charset="0"/>
              </a:defRPr>
            </a:lvl1pPr>
          </a:lstStyle>
          <a:p>
            <a:pPr>
              <a:defRPr/>
            </a:pPr>
            <a:r>
              <a:rPr lang="en-US"/>
              <a:t>Copyright © 2015 Pearson Canada Inc., Toronto, Ontario </a:t>
            </a:r>
          </a:p>
          <a:p>
            <a:pPr>
              <a:defRPr/>
            </a:pPr>
            <a:endParaRPr lang="en-US"/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>
              <a:defRPr/>
            </a:pPr>
            <a:fld id="{FE2AD743-796E-164E-A47F-49186C6ED4B5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6235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9895"/>
            <a:ext cx="8229600" cy="5653910"/>
          </a:xfrm>
        </p:spPr>
        <p:txBody>
          <a:bodyPr/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2892865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Graph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610" y="0"/>
            <a:ext cx="7365011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820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608" y="0"/>
            <a:ext cx="7365011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457200" y="1222327"/>
            <a:ext cx="8229600" cy="51120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480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fresh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457200" y="917527"/>
            <a:ext cx="7639050" cy="5112080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9544" y="0"/>
            <a:ext cx="6864705" cy="1143000"/>
          </a:xfrm>
        </p:spPr>
        <p:txBody>
          <a:bodyPr/>
          <a:lstStyle>
            <a:lvl1pPr algn="l">
              <a:defRPr>
                <a:solidFill>
                  <a:srgbClr val="72838D"/>
                </a:solidFill>
                <a:latin typeface="Gill Sans Light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368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no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9895"/>
            <a:ext cx="7628467" cy="5653910"/>
          </a:xfrm>
        </p:spPr>
        <p:txBody>
          <a:bodyPr/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77339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8306" y="4761752"/>
            <a:ext cx="7772400" cy="1362075"/>
          </a:xfrm>
        </p:spPr>
        <p:txBody>
          <a:bodyPr anchor="t"/>
          <a:lstStyle>
            <a:lvl1pPr algn="r">
              <a:defRPr sz="3600" b="0" i="0" cap="none"/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599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1169988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768034" y="4419600"/>
            <a:ext cx="7658100" cy="21082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2336483" y="1466850"/>
            <a:ext cx="4284725" cy="2774950"/>
          </a:xfrm>
        </p:spPr>
        <p:txBody>
          <a:bodyPr/>
          <a:lstStyle>
            <a:lvl4pPr marL="1371600" indent="0">
              <a:buNone/>
              <a:defRPr/>
            </a:lvl4pPr>
          </a:lstStyle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380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1169988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768034" y="4419600"/>
            <a:ext cx="7658100" cy="21082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2336483" y="1466850"/>
            <a:ext cx="4284725" cy="2774950"/>
          </a:xfrm>
        </p:spPr>
        <p:txBody>
          <a:bodyPr/>
          <a:lstStyle>
            <a:lvl4pPr marL="1371600" indent="0">
              <a:buNone/>
              <a:defRPr/>
            </a:lvl4pPr>
          </a:lstStyle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38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1169988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768034" y="4419600"/>
            <a:ext cx="7658100" cy="21082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CA" dirty="0" smtClean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2336483" y="1466850"/>
            <a:ext cx="4284725" cy="2774950"/>
          </a:xfrm>
        </p:spPr>
        <p:txBody>
          <a:bodyPr/>
          <a:lstStyle>
            <a:lvl4pPr marL="1371600" indent="0">
              <a:buNone/>
              <a:defRPr/>
            </a:lvl4pPr>
          </a:lstStyle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380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44821" y="1158875"/>
            <a:ext cx="7651429" cy="494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  <p:sldLayoutId id="2147483831" r:id="rId12"/>
    <p:sldLayoutId id="2147483844" r:id="rId1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2800" kern="1200">
          <a:solidFill>
            <a:srgbClr val="BD4536"/>
          </a:solidFill>
          <a:latin typeface="Gill Sans"/>
          <a:ea typeface="ＭＳ Ｐゴシック" pitchFamily="-65" charset="-128"/>
          <a:cs typeface="Gill San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BD4536"/>
          </a:solidFill>
          <a:latin typeface="Gill Sans SemiBold" pitchFamily="-65" charset="0"/>
          <a:ea typeface="ＭＳ Ｐゴシック" pitchFamily="-65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BD4536"/>
          </a:solidFill>
          <a:latin typeface="Gill Sans SemiBold" pitchFamily="-65" charset="0"/>
          <a:ea typeface="ＭＳ Ｐゴシック" pitchFamily="-65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BD4536"/>
          </a:solidFill>
          <a:latin typeface="Gill Sans SemiBold" pitchFamily="-65" charset="0"/>
          <a:ea typeface="ＭＳ Ｐゴシック" pitchFamily="-65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BD4536"/>
          </a:solidFill>
          <a:latin typeface="Gill Sans SemiBold" pitchFamily="-65" charset="0"/>
          <a:ea typeface="ＭＳ Ｐゴシック" pitchFamily="-65" charset="-128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800">
          <a:solidFill>
            <a:srgbClr val="1385A7"/>
          </a:solidFill>
          <a:latin typeface="Gill Sans SemiBold" pitchFamily="-65" charset="0"/>
          <a:ea typeface="ＭＳ Ｐゴシック" pitchFamily="-65" charset="-128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800">
          <a:solidFill>
            <a:srgbClr val="1385A7"/>
          </a:solidFill>
          <a:latin typeface="Gill Sans SemiBold" pitchFamily="-65" charset="0"/>
          <a:ea typeface="ＭＳ Ｐゴシック" pitchFamily="-65" charset="-128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800">
          <a:solidFill>
            <a:srgbClr val="1385A7"/>
          </a:solidFill>
          <a:latin typeface="Gill Sans SemiBold" pitchFamily="-65" charset="0"/>
          <a:ea typeface="ＭＳ Ｐゴシック" pitchFamily="-65" charset="-128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800">
          <a:solidFill>
            <a:srgbClr val="1385A7"/>
          </a:solidFill>
          <a:latin typeface="Gill Sans SemiBold" pitchFamily="-65" charset="0"/>
          <a:ea typeface="ＭＳ Ｐゴシック" pitchFamily="-65" charset="-128"/>
        </a:defRPr>
      </a:lvl9pPr>
    </p:titleStyle>
    <p:bodyStyle>
      <a:lvl1pPr marL="342900" indent="-342900" algn="l" defTabSz="457200" rtl="0" eaLnBrk="0" fontAlgn="base" hangingPunct="0">
        <a:lnSpc>
          <a:spcPct val="125000"/>
        </a:lnSpc>
        <a:spcBef>
          <a:spcPct val="0"/>
        </a:spcBef>
        <a:spcAft>
          <a:spcPts val="1200"/>
        </a:spcAft>
        <a:buClr>
          <a:srgbClr val="BD4536"/>
        </a:buClr>
        <a:buFont typeface="Arial" charset="0"/>
        <a:buChar char="•"/>
        <a:defRPr sz="2600" kern="1200">
          <a:solidFill>
            <a:schemeClr val="tx1"/>
          </a:solidFill>
          <a:latin typeface="Gill Sans"/>
          <a:ea typeface="ＭＳ Ｐゴシック" pitchFamily="-65" charset="-128"/>
          <a:cs typeface="Gill Sans"/>
        </a:defRPr>
      </a:lvl1pPr>
      <a:lvl2pPr marL="742950" indent="-285750" algn="l" defTabSz="457200" rtl="0" eaLnBrk="0" fontAlgn="base" hangingPunct="0">
        <a:lnSpc>
          <a:spcPct val="114000"/>
        </a:lnSpc>
        <a:spcBef>
          <a:spcPct val="0"/>
        </a:spcBef>
        <a:spcAft>
          <a:spcPts val="1200"/>
        </a:spcAft>
        <a:buClr>
          <a:srgbClr val="BD4536"/>
        </a:buClr>
        <a:buFont typeface="Lucida Grande" charset="0"/>
        <a:buChar char="–"/>
        <a:defRPr sz="2600" kern="1200">
          <a:solidFill>
            <a:schemeClr val="tx1"/>
          </a:solidFill>
          <a:latin typeface="Gill Sans"/>
          <a:ea typeface="ＭＳ Ｐゴシック" pitchFamily="-65" charset="-128"/>
          <a:cs typeface="Gill San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Lucida Grande" charset="0"/>
        <a:buChar char="–"/>
        <a:defRPr sz="24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Lucida Grande" charset="0"/>
        <a:buChar char="–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158875"/>
            <a:ext cx="8229600" cy="494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782249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2800" kern="1200">
          <a:solidFill>
            <a:srgbClr val="BD4536"/>
          </a:solidFill>
          <a:latin typeface="Gill Sans SemiBold"/>
          <a:ea typeface="ＭＳ Ｐゴシック" pitchFamily="-65" charset="-128"/>
          <a:cs typeface="Gill Sans SemiBold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BD4536"/>
          </a:solidFill>
          <a:latin typeface="Gill Sans SemiBold" pitchFamily="-65" charset="0"/>
          <a:ea typeface="ＭＳ Ｐゴシック" pitchFamily="-65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BD4536"/>
          </a:solidFill>
          <a:latin typeface="Gill Sans SemiBold" pitchFamily="-65" charset="0"/>
          <a:ea typeface="ＭＳ Ｐゴシック" pitchFamily="-65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BD4536"/>
          </a:solidFill>
          <a:latin typeface="Gill Sans SemiBold" pitchFamily="-65" charset="0"/>
          <a:ea typeface="ＭＳ Ｐゴシック" pitchFamily="-65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BD4536"/>
          </a:solidFill>
          <a:latin typeface="Gill Sans SemiBold" pitchFamily="-65" charset="0"/>
          <a:ea typeface="ＭＳ Ｐゴシック" pitchFamily="-65" charset="-128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800">
          <a:solidFill>
            <a:srgbClr val="1385A7"/>
          </a:solidFill>
          <a:latin typeface="Gill Sans SemiBold" pitchFamily="-65" charset="0"/>
          <a:ea typeface="ＭＳ Ｐゴシック" pitchFamily="-65" charset="-128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800">
          <a:solidFill>
            <a:srgbClr val="1385A7"/>
          </a:solidFill>
          <a:latin typeface="Gill Sans SemiBold" pitchFamily="-65" charset="0"/>
          <a:ea typeface="ＭＳ Ｐゴシック" pitchFamily="-65" charset="-128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800">
          <a:solidFill>
            <a:srgbClr val="1385A7"/>
          </a:solidFill>
          <a:latin typeface="Gill Sans SemiBold" pitchFamily="-65" charset="0"/>
          <a:ea typeface="ＭＳ Ｐゴシック" pitchFamily="-65" charset="-128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800">
          <a:solidFill>
            <a:srgbClr val="1385A7"/>
          </a:solidFill>
          <a:latin typeface="Gill Sans SemiBold" pitchFamily="-65" charset="0"/>
          <a:ea typeface="ＭＳ Ｐゴシック" pitchFamily="-65" charset="-128"/>
        </a:defRPr>
      </a:lvl9pPr>
    </p:titleStyle>
    <p:bodyStyle>
      <a:lvl1pPr marL="342900" indent="-342900" algn="l" defTabSz="457200" rtl="0" eaLnBrk="0" fontAlgn="base" hangingPunct="0">
        <a:lnSpc>
          <a:spcPct val="125000"/>
        </a:lnSpc>
        <a:spcBef>
          <a:spcPct val="0"/>
        </a:spcBef>
        <a:spcAft>
          <a:spcPts val="1200"/>
        </a:spcAft>
        <a:buClr>
          <a:srgbClr val="BD4536"/>
        </a:buClr>
        <a:buFont typeface="Arial" charset="0"/>
        <a:buChar char="•"/>
        <a:defRPr sz="2600" kern="1200">
          <a:solidFill>
            <a:schemeClr val="tx1"/>
          </a:solidFill>
          <a:latin typeface="Gill Sans"/>
          <a:ea typeface="ＭＳ Ｐゴシック" pitchFamily="-65" charset="-128"/>
          <a:cs typeface="Gill Sans"/>
        </a:defRPr>
      </a:lvl1pPr>
      <a:lvl2pPr marL="742950" indent="-285750" algn="l" defTabSz="457200" rtl="0" eaLnBrk="0" fontAlgn="base" hangingPunct="0">
        <a:lnSpc>
          <a:spcPct val="114000"/>
        </a:lnSpc>
        <a:spcBef>
          <a:spcPct val="0"/>
        </a:spcBef>
        <a:spcAft>
          <a:spcPts val="1200"/>
        </a:spcAft>
        <a:buClr>
          <a:srgbClr val="BD4536"/>
        </a:buClr>
        <a:buFont typeface="Lucida Grande" charset="0"/>
        <a:buChar char="–"/>
        <a:defRPr sz="2600" kern="1200">
          <a:solidFill>
            <a:schemeClr val="tx1"/>
          </a:solidFill>
          <a:latin typeface="Gill Sans"/>
          <a:ea typeface="ＭＳ Ｐゴシック" pitchFamily="-65" charset="-128"/>
          <a:cs typeface="Gill San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Lucida Grande" charset="0"/>
        <a:buChar char="–"/>
        <a:defRPr sz="24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Lucida Grande" charset="0"/>
        <a:buChar char="–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2807944_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0" y="-16933"/>
            <a:ext cx="9144000" cy="806591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0840" y="355027"/>
            <a:ext cx="4288761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3600" dirty="0" smtClean="0">
                <a:solidFill>
                  <a:srgbClr val="C11D27"/>
                </a:solidFill>
                <a:latin typeface="+mj-lt"/>
                <a:ea typeface="ＭＳ Ｐゴシック" charset="0"/>
              </a:rPr>
              <a:t>Money Is for Lunatics</a:t>
            </a:r>
          </a:p>
          <a:p>
            <a:pPr algn="r"/>
            <a:r>
              <a:rPr lang="en-US" sz="3600" dirty="0" smtClean="0">
                <a:solidFill>
                  <a:schemeClr val="bg1"/>
                </a:solidFill>
                <a:latin typeface="+mj-lt"/>
                <a:ea typeface="ＭＳ Ｐゴシック" charset="0"/>
              </a:rPr>
              <a:t>Demanders and </a:t>
            </a:r>
            <a:br>
              <a:rPr lang="en-US" sz="3600" dirty="0" smtClean="0">
                <a:solidFill>
                  <a:schemeClr val="bg1"/>
                </a:solidFill>
                <a:latin typeface="+mj-lt"/>
                <a:ea typeface="ＭＳ Ｐゴシック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+mj-lt"/>
                <a:ea typeface="ＭＳ Ｐゴシック" charset="0"/>
              </a:rPr>
              <a:t>Suppliers of Money</a:t>
            </a:r>
            <a:endParaRPr lang="en-US" sz="3600" dirty="0">
              <a:solidFill>
                <a:schemeClr val="bg1"/>
              </a:solidFill>
              <a:latin typeface="+mj-lt"/>
              <a:ea typeface="ＭＳ Ｐゴシック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039" y="6351377"/>
            <a:ext cx="8280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Copyright: </a:t>
            </a:r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www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.123rf.com</a:t>
            </a:r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/weyo /123RF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Stock </a:t>
            </a:r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Photo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824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17195"/>
            <a:ext cx="7628467" cy="565391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/>
              <a:t>Changes </a:t>
            </a:r>
            <a:r>
              <a:rPr lang="en-US" dirty="0"/>
              <a:t>in real GDP or average prices cause </a:t>
            </a:r>
            <a:br>
              <a:rPr lang="en-US" dirty="0"/>
            </a:br>
            <a:r>
              <a:rPr lang="en-US" dirty="0"/>
              <a:t>change in demand for money (shift of demand curve</a:t>
            </a:r>
            <a:r>
              <a:rPr lang="en-US" dirty="0" smtClean="0"/>
              <a:t>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Increase </a:t>
            </a:r>
            <a:r>
              <a:rPr lang="en-US" dirty="0"/>
              <a:t>in </a:t>
            </a:r>
            <a:r>
              <a:rPr lang="en-US" dirty="0" smtClean="0"/>
              <a:t>demand </a:t>
            </a:r>
            <a:r>
              <a:rPr lang="en-US" dirty="0"/>
              <a:t>for </a:t>
            </a:r>
            <a:r>
              <a:rPr lang="en-US" dirty="0" smtClean="0"/>
              <a:t>money (rightward shift) from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</a:t>
            </a:r>
            <a:r>
              <a:rPr lang="en-US" dirty="0" smtClean="0"/>
              <a:t>ncrease </a:t>
            </a:r>
            <a:r>
              <a:rPr lang="en-US" dirty="0"/>
              <a:t>in real GDP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Rise in prices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Decrease </a:t>
            </a:r>
            <a:r>
              <a:rPr lang="en-US" dirty="0"/>
              <a:t>in demand for money </a:t>
            </a:r>
            <a:r>
              <a:rPr lang="en-US" dirty="0" smtClean="0"/>
              <a:t>(leftward </a:t>
            </a:r>
            <a:r>
              <a:rPr lang="en-US" dirty="0"/>
              <a:t>shift) from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Decrease </a:t>
            </a:r>
            <a:r>
              <a:rPr lang="en-US" dirty="0"/>
              <a:t>in real GDP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Fall in </a:t>
            </a:r>
            <a:r>
              <a:rPr lang="en-US" dirty="0"/>
              <a:t>prices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515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1530350" y="0"/>
            <a:ext cx="7364413" cy="1143000"/>
          </a:xfrm>
        </p:spPr>
        <p:txBody>
          <a:bodyPr/>
          <a:lstStyle/>
          <a:p>
            <a:r>
              <a:rPr lang="en-US" dirty="0" smtClean="0">
                <a:ea typeface="ＭＳ Ｐゴシック" charset="0"/>
              </a:rPr>
              <a:t>An Increase in the Demand for Money</a:t>
            </a:r>
            <a:endParaRPr lang="en-US" dirty="0">
              <a:ea typeface="ＭＳ Ｐゴシック" charset="0"/>
            </a:endParaRPr>
          </a:p>
        </p:txBody>
      </p:sp>
      <p:sp>
        <p:nvSpPr>
          <p:cNvPr id="29698" name="TextBox 9"/>
          <p:cNvSpPr txBox="1">
            <a:spLocks noChangeArrowheads="1"/>
          </p:cNvSpPr>
          <p:nvPr/>
        </p:nvSpPr>
        <p:spPr bwMode="auto">
          <a:xfrm>
            <a:off x="0" y="336550"/>
            <a:ext cx="18415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 dirty="0">
                <a:solidFill>
                  <a:srgbClr val="F26522"/>
                </a:solidFill>
                <a:latin typeface="Gill Sans" charset="0"/>
              </a:rPr>
              <a:t>Fig. </a:t>
            </a:r>
            <a:r>
              <a:rPr lang="en-US" sz="2800" dirty="0" smtClean="0">
                <a:solidFill>
                  <a:srgbClr val="F26522"/>
                </a:solidFill>
                <a:latin typeface="Gill Sans" charset="0"/>
              </a:rPr>
              <a:t>9.2</a:t>
            </a:r>
            <a:endParaRPr lang="en-US" sz="2800" dirty="0">
              <a:solidFill>
                <a:srgbClr val="F26522"/>
              </a:solidFill>
              <a:latin typeface="Gill Sans" charset="0"/>
            </a:endParaRPr>
          </a:p>
        </p:txBody>
      </p:sp>
      <p:pic>
        <p:nvPicPr>
          <p:cNvPr id="2" name="Picture 1" descr="9.2-b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1041400"/>
            <a:ext cx="8656320" cy="5681472"/>
          </a:xfrm>
          <a:prstGeom prst="rect">
            <a:avLst/>
          </a:prstGeom>
        </p:spPr>
      </p:pic>
      <p:pic>
        <p:nvPicPr>
          <p:cNvPr id="3" name="Picture 2" descr="9.2-build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0" y="1625600"/>
            <a:ext cx="4809744" cy="394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23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3"/>
          <p:cNvSpPr>
            <a:spLocks noGrp="1"/>
          </p:cNvSpPr>
          <p:nvPr>
            <p:ph type="ctrTitle"/>
          </p:nvPr>
        </p:nvSpPr>
        <p:spPr>
          <a:xfrm>
            <a:off x="388938" y="-3175"/>
            <a:ext cx="5707062" cy="147002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1385A7"/>
                </a:solidFill>
              </a:rPr>
              <a:t>SUPPLY OF MONEY</a:t>
            </a:r>
            <a:endParaRPr lang="en-US" dirty="0">
              <a:solidFill>
                <a:srgbClr val="1385A7"/>
              </a:solidFill>
              <a:ea typeface="ＭＳ Ｐゴシック" charset="0"/>
            </a:endParaRPr>
          </a:p>
        </p:txBody>
      </p:sp>
      <p:sp>
        <p:nvSpPr>
          <p:cNvPr id="15362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388938" y="1916112"/>
            <a:ext cx="4647882" cy="1925638"/>
          </a:xfrm>
        </p:spPr>
        <p:txBody>
          <a:bodyPr/>
          <a:lstStyle/>
          <a:p>
            <a:pPr algn="l"/>
            <a:r>
              <a:rPr lang="en-US" dirty="0"/>
              <a:t>In a fractional-reserve banking system, the supply </a:t>
            </a:r>
            <a:r>
              <a:rPr lang="en-US" dirty="0" smtClean="0"/>
              <a:t>of money </a:t>
            </a:r>
            <a:r>
              <a:rPr lang="en-US" dirty="0"/>
              <a:t>— currency plus demand deposits </a:t>
            </a:r>
            <a:r>
              <a:rPr lang="en-US" dirty="0" smtClean="0"/>
              <a:t>— is created both </a:t>
            </a:r>
            <a:r>
              <a:rPr lang="en-US" dirty="0"/>
              <a:t>by the Bank of Canada and </a:t>
            </a:r>
            <a:r>
              <a:rPr lang="en-US" dirty="0" smtClean="0"/>
              <a:t>by chartered banks making </a:t>
            </a:r>
            <a:r>
              <a:rPr lang="en-US" dirty="0"/>
              <a:t>loans.</a:t>
            </a:r>
            <a:endParaRPr lang="en-US" dirty="0">
              <a:latin typeface="Gill Sans" charset="0"/>
              <a:ea typeface="ＭＳ Ｐゴシック" charset="0"/>
            </a:endParaRPr>
          </a:p>
        </p:txBody>
      </p:sp>
      <p:pic>
        <p:nvPicPr>
          <p:cNvPr id="4" name="Picture 3" descr="mon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603" y="1"/>
            <a:ext cx="3853717" cy="687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88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Content Placeholder 1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494080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/>
              <a:t>Forms </a:t>
            </a:r>
            <a:r>
              <a:rPr lang="en-US" dirty="0"/>
              <a:t>of </a:t>
            </a:r>
            <a:r>
              <a:rPr lang="en-US" dirty="0" smtClean="0"/>
              <a:t>money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Commodity </a:t>
            </a:r>
            <a:r>
              <a:rPr lang="en-US" dirty="0"/>
              <a:t>money —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saleable </a:t>
            </a:r>
            <a:r>
              <a:rPr lang="en-US" dirty="0"/>
              <a:t>product </a:t>
            </a:r>
            <a:r>
              <a:rPr lang="en-US" dirty="0" smtClean="0"/>
              <a:t>with alternative </a:t>
            </a:r>
            <a:r>
              <a:rPr lang="en-US" dirty="0"/>
              <a:t>uses </a:t>
            </a:r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 smtClean="0"/>
              <a:t>Convertible </a:t>
            </a:r>
            <a:r>
              <a:rPr lang="en-US" dirty="0"/>
              <a:t>paper money —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paper </a:t>
            </a:r>
            <a:r>
              <a:rPr lang="en-US" dirty="0"/>
              <a:t>money </a:t>
            </a:r>
            <a:r>
              <a:rPr lang="en-US" dirty="0" smtClean="0"/>
              <a:t>converted </a:t>
            </a:r>
            <a:r>
              <a:rPr lang="en-US" dirty="0"/>
              <a:t>into gold on </a:t>
            </a:r>
            <a:r>
              <a:rPr lang="en-US" dirty="0" smtClean="0"/>
              <a:t>demand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smtClean="0"/>
              <a:t>Fiat </a:t>
            </a:r>
            <a:r>
              <a:rPr lang="en-US" dirty="0"/>
              <a:t>money — </a:t>
            </a:r>
            <a:r>
              <a:rPr lang="en-US" dirty="0" smtClean="0">
                <a:solidFill>
                  <a:srgbClr val="1385A7"/>
                </a:solidFill>
              </a:rPr>
              <a:t>currency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</a:t>
            </a:r>
            <a:r>
              <a:rPr lang="en-US" dirty="0"/>
              <a:t>government-issued </a:t>
            </a:r>
            <a:r>
              <a:rPr lang="en-US" dirty="0" smtClean="0"/>
              <a:t>bills and </a:t>
            </a:r>
            <a:r>
              <a:rPr lang="en-US" dirty="0"/>
              <a:t>coins) with no alternative uses; valuable </a:t>
            </a:r>
            <a:r>
              <a:rPr lang="en-US" dirty="0" smtClean="0"/>
              <a:t>simply by </a:t>
            </a:r>
            <a:r>
              <a:rPr lang="en-US" dirty="0"/>
              <a:t>government </a:t>
            </a:r>
            <a:r>
              <a:rPr lang="en-US" dirty="0" smtClean="0"/>
              <a:t>decree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smtClean="0"/>
              <a:t>Deposit </a:t>
            </a:r>
            <a:r>
              <a:rPr lang="en-US" dirty="0"/>
              <a:t>money — </a:t>
            </a:r>
            <a:r>
              <a:rPr lang="en-US" dirty="0">
                <a:solidFill>
                  <a:srgbClr val="1385A7"/>
                </a:solidFill>
              </a:rPr>
              <a:t>demand </a:t>
            </a:r>
            <a:r>
              <a:rPr lang="en-US" dirty="0" smtClean="0">
                <a:solidFill>
                  <a:srgbClr val="1385A7"/>
                </a:solidFill>
              </a:rPr>
              <a:t>deposits</a:t>
            </a:r>
            <a:br>
              <a:rPr lang="en-US" dirty="0" smtClean="0">
                <a:solidFill>
                  <a:srgbClr val="1385A7"/>
                </a:solidFill>
              </a:rPr>
            </a:br>
            <a:r>
              <a:rPr lang="en-US" dirty="0" smtClean="0"/>
              <a:t>balances in </a:t>
            </a:r>
            <a:r>
              <a:rPr lang="en-US" dirty="0"/>
              <a:t>bank accounts that depositors </a:t>
            </a:r>
            <a:r>
              <a:rPr lang="en-US" dirty="0" smtClean="0"/>
              <a:t>withdraw on demand </a:t>
            </a:r>
            <a:r>
              <a:rPr lang="en-US" dirty="0"/>
              <a:t>by using a debit card </a:t>
            </a:r>
            <a:r>
              <a:rPr lang="en-US" dirty="0" smtClean="0"/>
              <a:t>or </a:t>
            </a:r>
            <a:r>
              <a:rPr lang="en-US" dirty="0" err="1" smtClean="0"/>
              <a:t>cheque</a:t>
            </a:r>
            <a:endParaRPr lang="en-US" dirty="0">
              <a:latin typeface="Gill San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200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g09_00300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206" y="1190606"/>
            <a:ext cx="3775616" cy="46800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143000"/>
            <a:ext cx="4561016" cy="4940805"/>
          </a:xfr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Supply of money is 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currency and deposit money</a:t>
            </a:r>
          </a:p>
          <a:p>
            <a:pPr lvl="1"/>
            <a:r>
              <a:rPr lang="en-US" dirty="0">
                <a:solidFill>
                  <a:prstClr val="black"/>
                </a:solidFill>
              </a:rPr>
              <a:t>M1+ = currency in circulation plus 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demand deposits</a:t>
            </a:r>
          </a:p>
          <a:p>
            <a:pPr lvl="1"/>
            <a:r>
              <a:rPr lang="en-US" dirty="0">
                <a:solidFill>
                  <a:prstClr val="black"/>
                </a:solidFill>
              </a:rPr>
              <a:t>M2+ = M1+ plus all 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other less liquid </a:t>
            </a:r>
            <a:r>
              <a:rPr lang="en-US" dirty="0" smtClean="0">
                <a:solidFill>
                  <a:prstClr val="black"/>
                </a:solidFill>
              </a:rPr>
              <a:t>deposits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110865" y="0"/>
            <a:ext cx="2922270" cy="1143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1385A7"/>
                </a:solidFill>
                <a:ea typeface="ＭＳ Ｐゴシック" charset="0"/>
              </a:rPr>
              <a:t>The Money Supply</a:t>
            </a:r>
            <a:endParaRPr lang="en-US" dirty="0">
              <a:solidFill>
                <a:srgbClr val="1385A7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3643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Who creates the money supply ?</a:t>
            </a:r>
          </a:p>
          <a:p>
            <a:pPr lvl="1"/>
            <a:r>
              <a:rPr lang="en-US" dirty="0" smtClean="0"/>
              <a:t>Bank of Canada</a:t>
            </a:r>
            <a:r>
              <a:rPr lang="en-US" dirty="0">
                <a:solidFill>
                  <a:srgbClr val="1385A7"/>
                </a:solidFill>
              </a:rPr>
              <a:t> </a:t>
            </a:r>
            <a:r>
              <a:rPr lang="en-US" dirty="0" smtClean="0">
                <a:solidFill>
                  <a:srgbClr val="1385A7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(Canada’s </a:t>
            </a:r>
            <a:r>
              <a:rPr lang="en-US" dirty="0" smtClean="0">
                <a:solidFill>
                  <a:srgbClr val="1385A7"/>
                </a:solidFill>
              </a:rPr>
              <a:t>central bank</a:t>
            </a:r>
            <a:r>
              <a:rPr lang="en-US" dirty="0" smtClean="0">
                <a:solidFill>
                  <a:srgbClr val="000000"/>
                </a:solidFill>
              </a:rPr>
              <a:t>)</a:t>
            </a:r>
            <a:r>
              <a:rPr lang="en-US" dirty="0" smtClean="0">
                <a:solidFill>
                  <a:srgbClr val="1385A7"/>
                </a:solidFill>
              </a:rPr>
              <a:t> 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Chartered banks</a:t>
            </a:r>
          </a:p>
        </p:txBody>
      </p:sp>
      <p:pic>
        <p:nvPicPr>
          <p:cNvPr id="4" name="Picture 3" descr="ste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367" y="2565905"/>
            <a:ext cx="71755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209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Bank </a:t>
            </a:r>
            <a:r>
              <a:rPr lang="en-US" dirty="0"/>
              <a:t>of </a:t>
            </a:r>
            <a:r>
              <a:rPr lang="en-US" dirty="0" smtClean="0"/>
              <a:t>Canada’s roles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Issuing currency</a:t>
            </a:r>
            <a:endParaRPr lang="en-US" dirty="0"/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Banker </a:t>
            </a:r>
            <a:r>
              <a:rPr lang="en-US" dirty="0"/>
              <a:t>to chartered banks —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chartered </a:t>
            </a:r>
            <a:r>
              <a:rPr lang="en-US" dirty="0"/>
              <a:t>bank </a:t>
            </a:r>
            <a:r>
              <a:rPr lang="en-US" dirty="0" smtClean="0"/>
              <a:t>deposits at Bank </a:t>
            </a:r>
            <a:r>
              <a:rPr lang="en-US" dirty="0"/>
              <a:t>of Canada allow </a:t>
            </a:r>
            <a:r>
              <a:rPr lang="en-US" dirty="0" smtClean="0"/>
              <a:t>chartered banks to </a:t>
            </a:r>
            <a:r>
              <a:rPr lang="en-US" dirty="0"/>
              <a:t>make payments to each </a:t>
            </a:r>
            <a:r>
              <a:rPr lang="en-US" dirty="0" smtClean="0"/>
              <a:t>other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>
                <a:solidFill>
                  <a:srgbClr val="1385A7"/>
                </a:solidFill>
              </a:rPr>
              <a:t>Lender </a:t>
            </a:r>
            <a:r>
              <a:rPr lang="en-US" dirty="0">
                <a:solidFill>
                  <a:srgbClr val="1385A7"/>
                </a:solidFill>
              </a:rPr>
              <a:t>of last </a:t>
            </a:r>
            <a:r>
              <a:rPr lang="en-US" dirty="0" smtClean="0">
                <a:solidFill>
                  <a:srgbClr val="1385A7"/>
                </a:solidFill>
              </a:rPr>
              <a:t>resort</a:t>
            </a:r>
            <a:br>
              <a:rPr lang="en-US" dirty="0" smtClean="0">
                <a:solidFill>
                  <a:srgbClr val="1385A7"/>
                </a:solidFill>
              </a:rPr>
            </a:br>
            <a:r>
              <a:rPr lang="en-US" dirty="0" smtClean="0"/>
              <a:t>making </a:t>
            </a:r>
            <a:r>
              <a:rPr lang="en-US" dirty="0"/>
              <a:t>loans to </a:t>
            </a:r>
            <a:r>
              <a:rPr lang="en-US" dirty="0" smtClean="0"/>
              <a:t>banks to </a:t>
            </a:r>
            <a:r>
              <a:rPr lang="en-US" dirty="0"/>
              <a:t>preserve </a:t>
            </a:r>
            <a:r>
              <a:rPr lang="en-US" dirty="0" smtClean="0"/>
              <a:t>stability </a:t>
            </a:r>
            <a:r>
              <a:rPr lang="en-US" dirty="0"/>
              <a:t>of </a:t>
            </a:r>
            <a:r>
              <a:rPr lang="en-US" dirty="0" smtClean="0"/>
              <a:t>financial system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Banker to government —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managing </a:t>
            </a:r>
            <a:r>
              <a:rPr lang="en-US" dirty="0"/>
              <a:t>government’s accounts, foreign currency reserves, </a:t>
            </a:r>
            <a:r>
              <a:rPr lang="en-US" dirty="0" smtClean="0"/>
              <a:t>and </a:t>
            </a:r>
            <a:r>
              <a:rPr lang="en-US" dirty="0"/>
              <a:t>national </a:t>
            </a:r>
            <a:r>
              <a:rPr lang="en-US" dirty="0" smtClean="0"/>
              <a:t>debt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Conducting monetary policy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596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29895"/>
            <a:ext cx="7645400" cy="5653910"/>
          </a:xfrm>
        </p:spPr>
        <p:txBody>
          <a:bodyPr/>
          <a:lstStyle/>
          <a:p>
            <a:r>
              <a:rPr lang="en-US" dirty="0" smtClean="0"/>
              <a:t>Chartered </a:t>
            </a:r>
            <a:r>
              <a:rPr lang="en-US" dirty="0"/>
              <a:t>banks </a:t>
            </a:r>
            <a:r>
              <a:rPr lang="en-US" dirty="0" smtClean="0"/>
              <a:t>create </a:t>
            </a:r>
            <a:r>
              <a:rPr lang="en-US" dirty="0"/>
              <a:t>money (demand deposits</a:t>
            </a:r>
            <a:r>
              <a:rPr lang="en-US" dirty="0" smtClean="0"/>
              <a:t>) because </a:t>
            </a:r>
            <a:r>
              <a:rPr lang="en-US" dirty="0"/>
              <a:t>of </a:t>
            </a:r>
            <a:r>
              <a:rPr lang="en-US" dirty="0">
                <a:solidFill>
                  <a:srgbClr val="1385A7"/>
                </a:solidFill>
              </a:rPr>
              <a:t>fractional-reserve </a:t>
            </a:r>
            <a:r>
              <a:rPr lang="en-US" dirty="0" smtClean="0">
                <a:solidFill>
                  <a:srgbClr val="1385A7"/>
                </a:solidFill>
              </a:rPr>
              <a:t>banking </a:t>
            </a:r>
            <a:r>
              <a:rPr lang="en-US" dirty="0" smtClean="0"/>
              <a:t>— </a:t>
            </a:r>
            <a:br>
              <a:rPr lang="en-US" dirty="0" smtClean="0"/>
            </a:br>
            <a:r>
              <a:rPr lang="en-US" dirty="0" smtClean="0"/>
              <a:t>banks hold only </a:t>
            </a:r>
            <a:r>
              <a:rPr lang="en-US" dirty="0"/>
              <a:t>a fraction of deposits as </a:t>
            </a:r>
            <a:r>
              <a:rPr lang="en-US" dirty="0" smtClean="0"/>
              <a:t>reserves and loan out the rest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Banks </a:t>
            </a:r>
            <a:r>
              <a:rPr lang="en-US" dirty="0"/>
              <a:t>create loans and money (demand deposits</a:t>
            </a:r>
            <a:r>
              <a:rPr lang="en-US" dirty="0" smtClean="0"/>
              <a:t>) together</a:t>
            </a:r>
            <a:endParaRPr lang="en-US" dirty="0"/>
          </a:p>
          <a:p>
            <a:pPr lvl="1">
              <a:spcAft>
                <a:spcPts val="600"/>
              </a:spcAft>
            </a:pPr>
            <a:r>
              <a:rPr lang="en-US" dirty="0"/>
              <a:t>W</a:t>
            </a:r>
            <a:r>
              <a:rPr lang="en-US" dirty="0" smtClean="0"/>
              <a:t>hen </a:t>
            </a:r>
            <a:r>
              <a:rPr lang="en-US" dirty="0"/>
              <a:t>a bank makes a loan</a:t>
            </a:r>
            <a:r>
              <a:rPr lang="en-US" dirty="0" smtClean="0"/>
              <a:t>, it creates demand </a:t>
            </a:r>
            <a:r>
              <a:rPr lang="en-US" dirty="0"/>
              <a:t>deposit credit in the borrower’s </a:t>
            </a:r>
            <a:r>
              <a:rPr lang="en-US" dirty="0" err="1" smtClean="0"/>
              <a:t>chequing</a:t>
            </a:r>
            <a:r>
              <a:rPr lang="en-US" dirty="0"/>
              <a:t> </a:t>
            </a:r>
            <a:r>
              <a:rPr lang="en-US" dirty="0" smtClean="0"/>
              <a:t>account </a:t>
            </a:r>
            <a:r>
              <a:rPr lang="en-US" dirty="0"/>
              <a:t>equal to </a:t>
            </a:r>
            <a:r>
              <a:rPr lang="en-US" dirty="0" smtClean="0"/>
              <a:t>amount </a:t>
            </a:r>
            <a:r>
              <a:rPr lang="en-US" dirty="0"/>
              <a:t>of the </a:t>
            </a:r>
            <a:r>
              <a:rPr lang="en-US" dirty="0" smtClean="0"/>
              <a:t>loan</a:t>
            </a:r>
            <a:endParaRPr lang="en-US" dirty="0"/>
          </a:p>
          <a:p>
            <a:pPr lvl="1">
              <a:spcAft>
                <a:spcPts val="600"/>
              </a:spcAft>
            </a:pPr>
            <a:r>
              <a:rPr lang="en-US" dirty="0"/>
              <a:t>R</a:t>
            </a:r>
            <a:r>
              <a:rPr lang="en-US" dirty="0" smtClean="0"/>
              <a:t>isk </a:t>
            </a:r>
            <a:r>
              <a:rPr lang="en-US" dirty="0"/>
              <a:t>of </a:t>
            </a:r>
            <a:r>
              <a:rPr lang="en-US" dirty="0" smtClean="0"/>
              <a:t>a </a:t>
            </a:r>
            <a:r>
              <a:rPr lang="en-US" dirty="0" smtClean="0">
                <a:solidFill>
                  <a:srgbClr val="1385A7"/>
                </a:solidFill>
              </a:rPr>
              <a:t>bank run </a:t>
            </a:r>
            <a:r>
              <a:rPr lang="en-US" dirty="0"/>
              <a:t>— many depositors withdraw </a:t>
            </a:r>
            <a:r>
              <a:rPr lang="en-US" dirty="0" smtClean="0"/>
              <a:t>at once </a:t>
            </a:r>
            <a:r>
              <a:rPr lang="en-US" dirty="0"/>
              <a:t>so bank </a:t>
            </a:r>
            <a:r>
              <a:rPr lang="en-US" dirty="0" smtClean="0"/>
              <a:t>lacks enough </a:t>
            </a:r>
            <a:r>
              <a:rPr lang="en-US" dirty="0"/>
              <a:t>cash </a:t>
            </a:r>
            <a:r>
              <a:rPr lang="en-US" dirty="0" smtClean="0"/>
              <a:t>reserves to </a:t>
            </a:r>
            <a:r>
              <a:rPr lang="en-US" dirty="0"/>
              <a:t>pay </a:t>
            </a:r>
            <a:r>
              <a:rPr lang="en-US" dirty="0" smtClean="0"/>
              <a:t>everyone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394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47404" y="0"/>
            <a:ext cx="6649192" cy="1143000"/>
          </a:xfrm>
        </p:spPr>
        <p:txBody>
          <a:bodyPr/>
          <a:lstStyle/>
          <a:p>
            <a:r>
              <a:rPr lang="en-US" dirty="0" smtClean="0"/>
              <a:t>Chartered Banks: Sources and Uses of Funds</a:t>
            </a:r>
            <a:endParaRPr lang="en-US" dirty="0"/>
          </a:p>
        </p:txBody>
      </p:sp>
      <p:pic>
        <p:nvPicPr>
          <p:cNvPr id="6" name="Content Placeholder 5" descr="Table_9.4.png"/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44" b="-32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4534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29895"/>
            <a:ext cx="8077200" cy="5653910"/>
          </a:xfrm>
        </p:spPr>
        <p:txBody>
          <a:bodyPr/>
          <a:lstStyle/>
          <a:p>
            <a:r>
              <a:rPr lang="en-US" dirty="0" smtClean="0"/>
              <a:t>Banks </a:t>
            </a:r>
            <a:r>
              <a:rPr lang="en-US" dirty="0"/>
              <a:t>face a trade-off between profits and </a:t>
            </a:r>
            <a:r>
              <a:rPr lang="en-US" dirty="0" smtClean="0"/>
              <a:t>prudence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More </a:t>
            </a:r>
            <a:r>
              <a:rPr lang="en-US" dirty="0"/>
              <a:t>potential </a:t>
            </a:r>
            <a:r>
              <a:rPr lang="en-US" dirty="0" smtClean="0"/>
              <a:t>profits by holding smaller fraction </a:t>
            </a:r>
            <a:r>
              <a:rPr lang="en-US" dirty="0"/>
              <a:t>of reserves, making more loans</a:t>
            </a:r>
            <a:r>
              <a:rPr lang="en-US" dirty="0" smtClean="0"/>
              <a:t>, making </a:t>
            </a:r>
            <a:r>
              <a:rPr lang="en-US" dirty="0"/>
              <a:t>higher-risk </a:t>
            </a:r>
            <a:r>
              <a:rPr lang="en-US" dirty="0" smtClean="0"/>
              <a:t>loans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Trade</a:t>
            </a:r>
            <a:r>
              <a:rPr lang="en-US" dirty="0"/>
              <a:t>-off is giving up safety and </a:t>
            </a:r>
            <a:r>
              <a:rPr lang="en-US" dirty="0" smtClean="0"/>
              <a:t>risking customers</a:t>
            </a:r>
            <a:r>
              <a:rPr lang="en-US" dirty="0"/>
              <a:t>’ deposits and </a:t>
            </a:r>
            <a:r>
              <a:rPr lang="en-US" dirty="0" smtClean="0"/>
              <a:t>trust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BD4536"/>
                </a:solidFill>
              </a:rPr>
              <a:t>Supply of money determined by Bank of Canada </a:t>
            </a:r>
            <a:br>
              <a:rPr lang="en-US" dirty="0">
                <a:solidFill>
                  <a:srgbClr val="BD4536"/>
                </a:solidFill>
              </a:rPr>
            </a:br>
            <a:r>
              <a:rPr lang="en-US" dirty="0">
                <a:solidFill>
                  <a:srgbClr val="BD4536"/>
                </a:solidFill>
              </a:rPr>
              <a:t>AND chartered banks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Quantity of money supplied depends on quantity of loans and demand </a:t>
            </a:r>
            <a:r>
              <a:rPr lang="en-US" dirty="0" smtClean="0"/>
              <a:t>deposits </a:t>
            </a:r>
            <a:r>
              <a:rPr lang="en-US" dirty="0"/>
              <a:t>banking system creates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When interest rate rises, quantity of money supplied increases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Higher interest rates makes loans more profitable, </a:t>
            </a:r>
            <a:br>
              <a:rPr lang="en-US" dirty="0"/>
            </a:br>
            <a:r>
              <a:rPr lang="en-US" dirty="0" smtClean="0"/>
              <a:t>so </a:t>
            </a:r>
            <a:r>
              <a:rPr lang="en-US" dirty="0"/>
              <a:t>banks loan more, creating more demand deposits</a:t>
            </a:r>
          </a:p>
        </p:txBody>
      </p:sp>
    </p:spTree>
    <p:extLst>
      <p:ext uri="{BB962C8B-B14F-4D97-AF65-F5344CB8AC3E}">
        <p14:creationId xmlns:p14="http://schemas.microsoft.com/office/powerpoint/2010/main" val="8394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385A7"/>
                </a:solidFill>
                <a:ea typeface="ＭＳ Ｐゴシック" charset="0"/>
              </a:rPr>
              <a:t>DEMAND FOR MONEY</a:t>
            </a:r>
            <a:endParaRPr lang="en-US" dirty="0">
              <a:solidFill>
                <a:srgbClr val="1385A7"/>
              </a:solidFill>
              <a:ea typeface="ＭＳ Ｐゴシック" charset="0"/>
            </a:endParaRPr>
          </a:p>
        </p:txBody>
      </p:sp>
      <p:sp>
        <p:nvSpPr>
          <p:cNvPr id="15362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1100138" y="4159250"/>
            <a:ext cx="6953250" cy="1925638"/>
          </a:xfrm>
        </p:spPr>
        <p:txBody>
          <a:bodyPr/>
          <a:lstStyle/>
          <a:p>
            <a:r>
              <a:rPr lang="en-US" dirty="0"/>
              <a:t>People demand money for its liquidity as a </a:t>
            </a:r>
            <a:r>
              <a:rPr lang="en-US" dirty="0" smtClean="0"/>
              <a:t>medium of </a:t>
            </a:r>
            <a:r>
              <a:rPr lang="en-US" dirty="0"/>
              <a:t>exchange, unit of account, and store of value, </a:t>
            </a:r>
            <a:r>
              <a:rPr lang="en-US" dirty="0" smtClean="0"/>
              <a:t>and are </a:t>
            </a:r>
            <a:r>
              <a:rPr lang="en-US" dirty="0"/>
              <a:t>often willing to give up interest on bonds in </a:t>
            </a:r>
            <a:r>
              <a:rPr lang="en-US" dirty="0" smtClean="0"/>
              <a:t>order to </a:t>
            </a:r>
            <a:r>
              <a:rPr lang="en-US" dirty="0"/>
              <a:t>hold their wealth as money.</a:t>
            </a:r>
            <a:endParaRPr lang="en-US" dirty="0">
              <a:latin typeface="Gill Sans" charset="0"/>
              <a:ea typeface="ＭＳ Ｐゴシック" charset="0"/>
            </a:endParaRPr>
          </a:p>
        </p:txBody>
      </p:sp>
      <p:pic>
        <p:nvPicPr>
          <p:cNvPr id="3" name="Picture 2" descr="car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1" y="1397950"/>
            <a:ext cx="3898125" cy="252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28604" y="0"/>
            <a:ext cx="2686792" cy="1143000"/>
          </a:xfrm>
        </p:spPr>
        <p:txBody>
          <a:bodyPr/>
          <a:lstStyle/>
          <a:p>
            <a:r>
              <a:rPr lang="en-US" dirty="0" smtClean="0"/>
              <a:t>Supply of Money</a:t>
            </a:r>
            <a:endParaRPr lang="en-US" dirty="0"/>
          </a:p>
        </p:txBody>
      </p:sp>
      <p:pic>
        <p:nvPicPr>
          <p:cNvPr id="5" name="Content Placeholder 4" descr="9.5-complete.png"/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46" r="-25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13195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385A7"/>
                </a:solidFill>
              </a:rPr>
              <a:t>INTEREST RATES, MONEY AND BONDS</a:t>
            </a:r>
            <a:endParaRPr lang="en-US" dirty="0">
              <a:solidFill>
                <a:srgbClr val="1385A7"/>
              </a:solidFill>
              <a:ea typeface="ＭＳ Ｐゴシック" charset="0"/>
            </a:endParaRPr>
          </a:p>
        </p:txBody>
      </p:sp>
      <p:sp>
        <p:nvSpPr>
          <p:cNvPr id="15362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1100138" y="4578350"/>
            <a:ext cx="6953250" cy="1925638"/>
          </a:xfrm>
        </p:spPr>
        <p:txBody>
          <a:bodyPr/>
          <a:lstStyle/>
          <a:p>
            <a:r>
              <a:rPr lang="en-US" dirty="0"/>
              <a:t>Bond prices and interest rates are inversely </a:t>
            </a:r>
            <a:r>
              <a:rPr lang="en-US" dirty="0" smtClean="0"/>
              <a:t>related and </a:t>
            </a:r>
            <a:r>
              <a:rPr lang="en-US" dirty="0"/>
              <a:t>determined together in the money </a:t>
            </a:r>
            <a:r>
              <a:rPr lang="en-US" dirty="0" smtClean="0"/>
              <a:t>and loanable funds markets.</a:t>
            </a:r>
            <a:endParaRPr lang="en-US" dirty="0">
              <a:latin typeface="Gill Sans" charset="0"/>
              <a:ea typeface="ＭＳ Ｐゴシック" charset="0"/>
            </a:endParaRPr>
          </a:p>
        </p:txBody>
      </p:sp>
      <p:pic>
        <p:nvPicPr>
          <p:cNvPr id="2" name="Picture 1" descr="bo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1" y="1466850"/>
            <a:ext cx="2812235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673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Content Placeholder 1"/>
          <p:cNvSpPr>
            <a:spLocks noGrp="1"/>
          </p:cNvSpPr>
          <p:nvPr>
            <p:ph idx="1"/>
          </p:nvPr>
        </p:nvSpPr>
        <p:spPr>
          <a:xfrm>
            <a:off x="457200" y="448747"/>
            <a:ext cx="8077200" cy="494080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/>
              <a:t>The </a:t>
            </a:r>
            <a:r>
              <a:rPr lang="en-US" dirty="0"/>
              <a:t>interest rate is the price of money in two </a:t>
            </a:r>
            <a:r>
              <a:rPr lang="en-US" dirty="0" smtClean="0"/>
              <a:t>ways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Opportunity </a:t>
            </a:r>
            <a:r>
              <a:rPr lang="en-US" dirty="0"/>
              <a:t>cost of holding </a:t>
            </a:r>
            <a:r>
              <a:rPr lang="en-US" dirty="0" smtClean="0"/>
              <a:t>money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Cost </a:t>
            </a:r>
            <a:r>
              <a:rPr lang="en-US" dirty="0"/>
              <a:t>of borrowing </a:t>
            </a:r>
            <a:r>
              <a:rPr lang="en-US" dirty="0" smtClean="0"/>
              <a:t>money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Bonds </a:t>
            </a:r>
            <a:r>
              <a:rPr lang="en-US" dirty="0"/>
              <a:t>promise to pay back the original value plus </a:t>
            </a:r>
            <a:br>
              <a:rPr lang="en-US" dirty="0"/>
            </a:br>
            <a:r>
              <a:rPr lang="en-US" dirty="0" smtClean="0"/>
              <a:t>a fixed </a:t>
            </a:r>
            <a:r>
              <a:rPr lang="en-US" dirty="0"/>
              <a:t>dollar amount of </a:t>
            </a:r>
            <a:r>
              <a:rPr lang="en-US" dirty="0" smtClean="0"/>
              <a:t>money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smtClean="0"/>
              <a:t>Bonds </a:t>
            </a:r>
            <a:r>
              <a:rPr lang="en-US" dirty="0"/>
              <a:t>do </a:t>
            </a:r>
            <a:r>
              <a:rPr lang="en-US" i="1" dirty="0"/>
              <a:t>not </a:t>
            </a:r>
            <a:r>
              <a:rPr lang="en-US" dirty="0" smtClean="0"/>
              <a:t>promise </a:t>
            </a:r>
            <a:r>
              <a:rPr lang="en-US" dirty="0"/>
              <a:t>a fixed percentage of </a:t>
            </a:r>
            <a:r>
              <a:rPr lang="en-US" dirty="0" smtClean="0"/>
              <a:t>interest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When holding a bond until its time period is up, </a:t>
            </a:r>
            <a:br>
              <a:rPr lang="en-US" dirty="0"/>
            </a:br>
            <a:r>
              <a:rPr lang="en-US" dirty="0"/>
              <a:t>you receive the promised, fixed dollar amount payments plus the original value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435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1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29895"/>
            <a:ext cx="8686800" cy="5653910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dirty="0"/>
              <a:t>Market price of a bond changes when interest rates change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dirty="0"/>
              <a:t>When interest rates rise, market price of a bond falls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When </a:t>
            </a:r>
            <a:r>
              <a:rPr lang="en-US" dirty="0"/>
              <a:t>interest rates fall, market price of a </a:t>
            </a:r>
            <a:r>
              <a:rPr lang="en-US"/>
              <a:t>bond </a:t>
            </a:r>
            <a:r>
              <a:rPr lang="en-US" smtClean="0"/>
              <a:t>rises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85800" y="1186737"/>
            <a:ext cx="8902700" cy="1173163"/>
            <a:chOff x="685800" y="3416300"/>
            <a:chExt cx="8902700" cy="1173163"/>
          </a:xfrm>
        </p:grpSpPr>
        <p:sp>
          <p:nvSpPr>
            <p:cNvPr id="4" name="TextBox 3"/>
            <p:cNvSpPr txBox="1"/>
            <p:nvPr/>
          </p:nvSpPr>
          <p:spPr>
            <a:xfrm>
              <a:off x="685800" y="3619500"/>
              <a:ext cx="3035300" cy="95410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 Present </a:t>
              </a:r>
              <a:r>
                <a:rPr lang="en-US" sz="2800" dirty="0" smtClean="0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Value</a:t>
              </a:r>
              <a:br>
                <a:rPr lang="en-US" sz="2800" dirty="0" smtClean="0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</a:br>
              <a:r>
                <a:rPr lang="en-US" sz="2800" dirty="0" smtClean="0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(Price of Bond)</a:t>
              </a:r>
              <a:endParaRPr lang="en-US" sz="2800" dirty="0">
                <a:solidFill>
                  <a:prstClr val="black"/>
                </a:solidFill>
                <a:latin typeface="Gill Sans MT"/>
                <a:ea typeface="ＭＳ Ｐゴシック" pitchFamily="-65" charset="-128"/>
                <a:cs typeface="ＭＳ Ｐゴシック" pitchFamily="-65" charset="-128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238500" y="3416300"/>
              <a:ext cx="6350000" cy="5238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 Amount of Money Available in </a:t>
              </a:r>
              <a:r>
                <a:rPr lang="en-US" sz="2800" i="1" dirty="0" err="1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n</a:t>
              </a:r>
              <a:r>
                <a:rPr lang="en-US" sz="2800" dirty="0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 Years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19600" y="4067175"/>
              <a:ext cx="3797300" cy="52228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(1 + Interest </a:t>
              </a:r>
              <a:r>
                <a:rPr lang="en-US" sz="2800" dirty="0" err="1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Rate)</a:t>
              </a:r>
              <a:r>
                <a:rPr lang="en-US" sz="2800" i="1" baseline="30000" dirty="0" err="1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n</a:t>
              </a:r>
              <a:endParaRPr lang="en-US" sz="2800" i="1" baseline="30000" dirty="0">
                <a:solidFill>
                  <a:prstClr val="black"/>
                </a:solidFill>
                <a:latin typeface="Gill Sans MT"/>
                <a:ea typeface="ＭＳ Ｐゴシック" pitchFamily="-65" charset="-128"/>
                <a:cs typeface="ＭＳ Ｐゴシック" pitchFamily="-65" charset="-128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819400" y="3556000"/>
              <a:ext cx="609600" cy="6461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 </a:t>
              </a:r>
              <a:r>
                <a:rPr lang="en-US" sz="3600" dirty="0">
                  <a:solidFill>
                    <a:prstClr val="black"/>
                  </a:solidFill>
                  <a:latin typeface="Gill Sans MT"/>
                  <a:ea typeface="ＭＳ Ｐゴシック" pitchFamily="-65" charset="-128"/>
                  <a:cs typeface="ＭＳ Ｐゴシック" pitchFamily="-65" charset="-128"/>
                </a:rPr>
                <a:t>=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 rot="10800000">
              <a:off x="3429000" y="3937000"/>
              <a:ext cx="5410200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214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3196"/>
            <a:ext cx="8229600" cy="1143000"/>
          </a:xfrm>
        </p:spPr>
        <p:txBody>
          <a:bodyPr/>
          <a:lstStyle/>
          <a:p>
            <a:pPr marL="679450" indent="-679450" eaLnBrk="1" hangingPunct="1"/>
            <a:r>
              <a:rPr lang="en-US" dirty="0" smtClean="0">
                <a:solidFill>
                  <a:srgbClr val="1385A7"/>
                </a:solidFill>
                <a:latin typeface="Trebuchet MS" charset="0"/>
                <a:ea typeface="ＭＳ Ｐゴシック" charset="0"/>
                <a:cs typeface="ＭＳ Ｐゴシック" charset="0"/>
              </a:rPr>
              <a:t>PERPETUITY BONDS</a:t>
            </a:r>
            <a:endParaRPr lang="en-US" dirty="0">
              <a:solidFill>
                <a:srgbClr val="1385A7"/>
              </a:solidFill>
              <a:latin typeface="Trebuchet MS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9394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93796"/>
            <a:ext cx="8458200" cy="5105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+mn-lt"/>
                <a:ea typeface="ＭＳ Ｐゴシック" charset="0"/>
                <a:cs typeface="ＭＳ Ｐゴシック" charset="0"/>
              </a:rPr>
              <a:t>Simplest example of inverse relation between bond prices and interest rates</a:t>
            </a:r>
            <a:endParaRPr lang="en-US" sz="1000" dirty="0">
              <a:latin typeface="+mn-lt"/>
              <a:ea typeface="ＭＳ Ｐゴシック" charset="0"/>
              <a:cs typeface="Trebuchet MS" charset="0"/>
            </a:endParaRPr>
          </a:p>
          <a:p>
            <a:pPr lvl="1">
              <a:lnSpc>
                <a:spcPct val="100000"/>
              </a:lnSpc>
            </a:pPr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Pays fixed dollar amount forever, </a:t>
            </a:r>
            <a:br>
              <a:rPr lang="en-US" dirty="0" smtClean="0">
                <a:latin typeface="+mn-lt"/>
                <a:ea typeface="ＭＳ Ｐゴシック" charset="0"/>
                <a:cs typeface="Trebuchet MS" charset="0"/>
              </a:rPr>
            </a:br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but never repays original investment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Price of Bond	=	</a:t>
            </a:r>
            <a:r>
              <a:rPr lang="en-US" u="sng" dirty="0" smtClean="0">
                <a:latin typeface="+mn-lt"/>
                <a:ea typeface="ＭＳ Ｐゴシック" charset="0"/>
                <a:cs typeface="Trebuchet MS" charset="0"/>
              </a:rPr>
              <a:t>fixed $ amount/year</a:t>
            </a:r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/>
            </a:r>
            <a:br>
              <a:rPr lang="en-US" dirty="0" smtClean="0">
                <a:latin typeface="+mn-lt"/>
                <a:ea typeface="ＭＳ Ｐゴシック" charset="0"/>
                <a:cs typeface="Trebuchet MS" charset="0"/>
              </a:rPr>
            </a:br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					 	     interest rate</a:t>
            </a:r>
          </a:p>
          <a:p>
            <a:pPr lvl="1">
              <a:spcAft>
                <a:spcPts val="600"/>
              </a:spcAft>
            </a:pPr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$100		</a:t>
            </a:r>
            <a:r>
              <a:rPr lang="en-US" dirty="0">
                <a:latin typeface="+mn-lt"/>
                <a:ea typeface="ＭＳ Ｐゴシック" charset="0"/>
                <a:cs typeface="Trebuchet MS" charset="0"/>
              </a:rPr>
              <a:t>	=	</a:t>
            </a:r>
            <a:r>
              <a:rPr lang="en-US" u="sng" dirty="0">
                <a:latin typeface="+mn-lt"/>
                <a:ea typeface="ＭＳ Ｐゴシック" charset="0"/>
                <a:cs typeface="Trebuchet MS" charset="0"/>
              </a:rPr>
              <a:t> </a:t>
            </a:r>
            <a:r>
              <a:rPr lang="en-US" u="sng" dirty="0" smtClean="0">
                <a:latin typeface="+mn-lt"/>
                <a:ea typeface="ＭＳ Ｐゴシック" charset="0"/>
                <a:cs typeface="Trebuchet MS" charset="0"/>
              </a:rPr>
              <a:t>   $10/year   </a:t>
            </a:r>
            <a:r>
              <a:rPr lang="en-US" dirty="0">
                <a:latin typeface="+mn-lt"/>
                <a:ea typeface="ＭＳ Ｐゴシック" charset="0"/>
                <a:cs typeface="Trebuchet MS" charset="0"/>
              </a:rPr>
              <a:t/>
            </a:r>
            <a:br>
              <a:rPr lang="en-US" dirty="0">
                <a:latin typeface="+mn-lt"/>
                <a:ea typeface="ＭＳ Ｐゴシック" charset="0"/>
                <a:cs typeface="Trebuchet MS" charset="0"/>
              </a:rPr>
            </a:br>
            <a:r>
              <a:rPr lang="en-US" dirty="0">
                <a:latin typeface="+mn-lt"/>
                <a:ea typeface="ＭＳ Ｐゴシック" charset="0"/>
                <a:cs typeface="Trebuchet MS" charset="0"/>
              </a:rPr>
              <a:t>				  </a:t>
            </a:r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  			  0.10</a:t>
            </a:r>
          </a:p>
          <a:p>
            <a:pPr lvl="1"/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If interest rate rises to 20% (0.20), what is bond worth?</a:t>
            </a:r>
          </a:p>
          <a:p>
            <a:pPr lvl="1"/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$</a:t>
            </a:r>
            <a:r>
              <a:rPr lang="en-US" dirty="0">
                <a:latin typeface="+mn-lt"/>
                <a:ea typeface="ＭＳ Ｐゴシック" charset="0"/>
                <a:cs typeface="Trebuchet MS" charset="0"/>
              </a:rPr>
              <a:t>5</a:t>
            </a:r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0</a:t>
            </a:r>
            <a:r>
              <a:rPr lang="en-US" dirty="0">
                <a:latin typeface="+mn-lt"/>
                <a:ea typeface="ＭＳ Ｐゴシック" charset="0"/>
                <a:cs typeface="Trebuchet MS" charset="0"/>
              </a:rPr>
              <a:t>				=	</a:t>
            </a:r>
            <a:r>
              <a:rPr lang="en-US" u="sng" dirty="0">
                <a:latin typeface="+mn-lt"/>
                <a:ea typeface="ＭＳ Ｐゴシック" charset="0"/>
                <a:cs typeface="Trebuchet MS" charset="0"/>
              </a:rPr>
              <a:t>    $10/year    </a:t>
            </a:r>
            <a:r>
              <a:rPr lang="en-US" dirty="0">
                <a:latin typeface="+mn-lt"/>
                <a:ea typeface="ＭＳ Ｐゴシック" charset="0"/>
                <a:cs typeface="Trebuchet MS" charset="0"/>
              </a:rPr>
              <a:t/>
            </a:r>
            <a:br>
              <a:rPr lang="en-US" dirty="0">
                <a:latin typeface="+mn-lt"/>
                <a:ea typeface="ＭＳ Ｐゴシック" charset="0"/>
                <a:cs typeface="Trebuchet MS" charset="0"/>
              </a:rPr>
            </a:br>
            <a:r>
              <a:rPr lang="en-US" dirty="0">
                <a:latin typeface="+mn-lt"/>
                <a:ea typeface="ＭＳ Ｐゴシック" charset="0"/>
                <a:cs typeface="Trebuchet MS" charset="0"/>
              </a:rPr>
              <a:t>						      </a:t>
            </a:r>
            <a:r>
              <a:rPr lang="en-US" dirty="0" smtClean="0">
                <a:latin typeface="+mn-lt"/>
                <a:ea typeface="ＭＳ Ｐゴシック" charset="0"/>
                <a:cs typeface="Trebuchet MS" charset="0"/>
              </a:rPr>
              <a:t>0.20</a:t>
            </a:r>
            <a:endParaRPr lang="en-US" dirty="0">
              <a:latin typeface="+mn-lt"/>
              <a:ea typeface="ＭＳ Ｐゴシック" charset="0"/>
              <a:cs typeface="Trebuchet MS" charset="0"/>
            </a:endParaRPr>
          </a:p>
          <a:p>
            <a:pPr lvl="1"/>
            <a:endParaRPr lang="en-US" dirty="0">
              <a:latin typeface="Trebuchet MS" charset="0"/>
              <a:ea typeface="ＭＳ Ｐゴシック" charset="0"/>
              <a:cs typeface="Trebuchet MS" charset="0"/>
            </a:endParaRPr>
          </a:p>
          <a:p>
            <a:pPr lvl="1"/>
            <a:endParaRPr lang="en-US" dirty="0" smtClean="0">
              <a:latin typeface="Trebuchet MS" charset="0"/>
              <a:ea typeface="ＭＳ Ｐゴシック" charset="0"/>
              <a:cs typeface="Trebuchet MS" charset="0"/>
            </a:endParaRPr>
          </a:p>
          <a:p>
            <a:pPr lvl="1"/>
            <a:endParaRPr lang="en-US" dirty="0">
              <a:latin typeface="Trebuchet MS" charset="0"/>
              <a:ea typeface="ＭＳ Ｐゴシック" charset="0"/>
              <a:cs typeface="Trebuchet MS" charset="0"/>
            </a:endParaRPr>
          </a:p>
          <a:p>
            <a:endParaRPr lang="en-US" dirty="0">
              <a:latin typeface="Trebuchet MS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/>
            </a:r>
            <a:b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</a:br>
            <a:endParaRPr lang="en-US" dirty="0">
              <a:latin typeface="Trebuchet MS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9395" name="Text Box 4"/>
          <p:cNvSpPr txBox="1">
            <a:spLocks noChangeArrowheads="1"/>
          </p:cNvSpPr>
          <p:nvPr/>
        </p:nvSpPr>
        <p:spPr bwMode="auto">
          <a:xfrm>
            <a:off x="7146925" y="6542088"/>
            <a:ext cx="19748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sz="1600" smtClean="0">
                <a:solidFill>
                  <a:srgbClr val="FFFFFF"/>
                </a:solidFill>
              </a:rPr>
              <a:t>continued…</a:t>
            </a:r>
          </a:p>
        </p:txBody>
      </p:sp>
    </p:spTree>
    <p:extLst>
      <p:ext uri="{BB962C8B-B14F-4D97-AF65-F5344CB8AC3E}">
        <p14:creationId xmlns:p14="http://schemas.microsoft.com/office/powerpoint/2010/main" val="3631178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9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93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93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93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93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29895"/>
            <a:ext cx="8686800" cy="5653910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dirty="0"/>
              <a:t>Market price of a bond changes when interest rates change</a:t>
            </a:r>
            <a:endParaRPr lang="en-US" smtClean="0"/>
          </a:p>
          <a:p>
            <a:pPr>
              <a:lnSpc>
                <a:spcPct val="114000"/>
              </a:lnSpc>
            </a:pPr>
            <a:r>
              <a:rPr lang="en-US" smtClean="0"/>
              <a:t>Bonds </a:t>
            </a:r>
            <a:r>
              <a:rPr lang="en-US" dirty="0"/>
              <a:t>are riskier and less liquid than money as a </a:t>
            </a:r>
            <a:r>
              <a:rPr lang="en-US" dirty="0" smtClean="0"/>
              <a:t>store </a:t>
            </a:r>
            <a:br>
              <a:rPr lang="en-US" dirty="0" smtClean="0"/>
            </a:br>
            <a:r>
              <a:rPr lang="en-US" dirty="0" smtClean="0"/>
              <a:t>of </a:t>
            </a:r>
            <a:r>
              <a:rPr lang="en-US" dirty="0"/>
              <a:t>value, because the market price of the bond </a:t>
            </a:r>
            <a:r>
              <a:rPr lang="en-US" dirty="0" smtClean="0"/>
              <a:t>changes</a:t>
            </a:r>
            <a:endParaRPr lang="en-US" dirty="0"/>
          </a:p>
          <a:p>
            <a:pPr>
              <a:lnSpc>
                <a:spcPct val="114000"/>
              </a:lnSpc>
            </a:pPr>
            <a:r>
              <a:rPr lang="en-US" dirty="0" smtClean="0"/>
              <a:t>Interest </a:t>
            </a:r>
            <a:r>
              <a:rPr lang="en-US" dirty="0"/>
              <a:t>rate </a:t>
            </a:r>
            <a:r>
              <a:rPr lang="en-US" dirty="0" smtClean="0"/>
              <a:t>determined </a:t>
            </a:r>
            <a:r>
              <a:rPr lang="en-US" dirty="0"/>
              <a:t>by the interaction of </a:t>
            </a:r>
            <a:r>
              <a:rPr lang="en-US" dirty="0" smtClean="0"/>
              <a:t>demand </a:t>
            </a:r>
            <a:br>
              <a:rPr lang="en-US" dirty="0" smtClean="0"/>
            </a:br>
            <a:r>
              <a:rPr lang="en-US" dirty="0" smtClean="0"/>
              <a:t>and </a:t>
            </a:r>
            <a:r>
              <a:rPr lang="en-US" dirty="0"/>
              <a:t>supply </a:t>
            </a:r>
            <a:r>
              <a:rPr lang="en-US" dirty="0" smtClean="0"/>
              <a:t>in the </a:t>
            </a:r>
            <a:r>
              <a:rPr lang="en-US" dirty="0"/>
              <a:t>money and loanable funds </a:t>
            </a:r>
            <a:r>
              <a:rPr lang="en-US" dirty="0" smtClean="0"/>
              <a:t>markets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53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1530350" y="0"/>
            <a:ext cx="7364413" cy="1143000"/>
          </a:xfrm>
        </p:spPr>
        <p:txBody>
          <a:bodyPr/>
          <a:lstStyle/>
          <a:p>
            <a:r>
              <a:rPr lang="en-US" dirty="0" smtClean="0">
                <a:ea typeface="ＭＳ Ｐゴシック" charset="0"/>
              </a:rPr>
              <a:t>Demand and Supply for Money</a:t>
            </a:r>
            <a:endParaRPr lang="en-US" dirty="0">
              <a:ea typeface="ＭＳ Ｐゴシック" charset="0"/>
            </a:endParaRPr>
          </a:p>
        </p:txBody>
      </p:sp>
      <p:sp>
        <p:nvSpPr>
          <p:cNvPr id="29698" name="TextBox 9"/>
          <p:cNvSpPr txBox="1">
            <a:spLocks noChangeArrowheads="1"/>
          </p:cNvSpPr>
          <p:nvPr/>
        </p:nvSpPr>
        <p:spPr bwMode="auto">
          <a:xfrm>
            <a:off x="0" y="336550"/>
            <a:ext cx="18415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 dirty="0">
                <a:solidFill>
                  <a:srgbClr val="F26522"/>
                </a:solidFill>
                <a:latin typeface="Gill Sans" charset="0"/>
              </a:rPr>
              <a:t>Fig. </a:t>
            </a:r>
            <a:r>
              <a:rPr lang="en-US" sz="2800" dirty="0" smtClean="0">
                <a:solidFill>
                  <a:srgbClr val="F26522"/>
                </a:solidFill>
                <a:latin typeface="Gill Sans" charset="0"/>
              </a:rPr>
              <a:t>9.6</a:t>
            </a:r>
            <a:endParaRPr lang="en-US" sz="2800" dirty="0">
              <a:solidFill>
                <a:srgbClr val="F26522"/>
              </a:solidFill>
              <a:latin typeface="Gill Sans" charset="0"/>
            </a:endParaRPr>
          </a:p>
        </p:txBody>
      </p:sp>
      <p:pic>
        <p:nvPicPr>
          <p:cNvPr id="2" name="Picture 1" descr="9.6-b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43" y="1047496"/>
            <a:ext cx="8656320" cy="5632704"/>
          </a:xfrm>
          <a:prstGeom prst="rect">
            <a:avLst/>
          </a:prstGeom>
        </p:spPr>
      </p:pic>
      <p:pic>
        <p:nvPicPr>
          <p:cNvPr id="3" name="Picture 2" descr="9.6-build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50" y="5042154"/>
            <a:ext cx="5358384" cy="1072896"/>
          </a:xfrm>
          <a:prstGeom prst="rect">
            <a:avLst/>
          </a:prstGeom>
        </p:spPr>
      </p:pic>
      <p:pic>
        <p:nvPicPr>
          <p:cNvPr id="6" name="Picture 5" descr="9.6-build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418" y="1283111"/>
            <a:ext cx="5327904" cy="3956304"/>
          </a:xfrm>
          <a:prstGeom prst="rect">
            <a:avLst/>
          </a:prstGeom>
        </p:spPr>
      </p:pic>
      <p:pic>
        <p:nvPicPr>
          <p:cNvPr id="7" name="Picture 6" descr="9.6-build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62" y="3308965"/>
            <a:ext cx="4346448" cy="316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23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429895"/>
            <a:ext cx="8451105" cy="565391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At </a:t>
            </a:r>
            <a:r>
              <a:rPr lang="en-US" dirty="0" smtClean="0"/>
              <a:t>equilibrium interest rate</a:t>
            </a:r>
            <a:r>
              <a:rPr lang="en-US" dirty="0"/>
              <a:t>, </a:t>
            </a:r>
            <a:r>
              <a:rPr lang="en-US" dirty="0" smtClean="0"/>
              <a:t>quantity </a:t>
            </a:r>
            <a:r>
              <a:rPr lang="en-US" dirty="0"/>
              <a:t>of money demanded equals </a:t>
            </a:r>
            <a:r>
              <a:rPr lang="en-US" dirty="0" smtClean="0"/>
              <a:t>quantity of </a:t>
            </a:r>
            <a:r>
              <a:rPr lang="en-US" dirty="0"/>
              <a:t>money supplied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rgbClr val="BD4536"/>
                </a:solidFill>
              </a:rPr>
              <a:t>B</a:t>
            </a:r>
            <a:r>
              <a:rPr lang="en-US" dirty="0" smtClean="0">
                <a:solidFill>
                  <a:srgbClr val="BD4536"/>
                </a:solidFill>
              </a:rPr>
              <a:t>elow equilibrium interest </a:t>
            </a:r>
            <a:r>
              <a:rPr lang="en-US" dirty="0">
                <a:solidFill>
                  <a:srgbClr val="BD4536"/>
                </a:solidFill>
              </a:rPr>
              <a:t>rate, </a:t>
            </a:r>
            <a:r>
              <a:rPr lang="en-US" dirty="0" smtClean="0">
                <a:solidFill>
                  <a:srgbClr val="BD4536"/>
                </a:solidFill>
              </a:rPr>
              <a:t>excess </a:t>
            </a:r>
            <a:r>
              <a:rPr lang="en-US" dirty="0">
                <a:solidFill>
                  <a:srgbClr val="BD4536"/>
                </a:solidFill>
              </a:rPr>
              <a:t>demand for </a:t>
            </a:r>
            <a:r>
              <a:rPr lang="en-US" dirty="0" smtClean="0">
                <a:solidFill>
                  <a:srgbClr val="BD4536"/>
                </a:solidFill>
              </a:rPr>
              <a:t>money</a:t>
            </a:r>
            <a:endParaRPr lang="en-US" dirty="0">
              <a:solidFill>
                <a:srgbClr val="BD4536"/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dirty="0"/>
              <a:t>P</a:t>
            </a:r>
            <a:r>
              <a:rPr lang="en-US" dirty="0" smtClean="0"/>
              <a:t>eople </a:t>
            </a:r>
            <a:r>
              <a:rPr lang="en-US" dirty="0"/>
              <a:t>sell bonds to get more money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increased </a:t>
            </a:r>
            <a:r>
              <a:rPr lang="en-US" dirty="0"/>
              <a:t>supply of bonds causes </a:t>
            </a:r>
            <a:r>
              <a:rPr lang="en-US" dirty="0" smtClean="0"/>
              <a:t>falling </a:t>
            </a:r>
            <a:r>
              <a:rPr lang="en-US" dirty="0"/>
              <a:t>bond </a:t>
            </a:r>
            <a:r>
              <a:rPr lang="en-US"/>
              <a:t>prices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and </a:t>
            </a:r>
            <a:r>
              <a:rPr lang="en-US" dirty="0"/>
              <a:t>rising interest </a:t>
            </a:r>
            <a:r>
              <a:rPr lang="en-US" dirty="0" smtClean="0"/>
              <a:t>rates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rgbClr val="BD4536"/>
                </a:solidFill>
              </a:rPr>
              <a:t>A</a:t>
            </a:r>
            <a:r>
              <a:rPr lang="en-US" dirty="0" smtClean="0">
                <a:solidFill>
                  <a:srgbClr val="BD4536"/>
                </a:solidFill>
              </a:rPr>
              <a:t>bove equilibrium interest </a:t>
            </a:r>
            <a:r>
              <a:rPr lang="en-US" dirty="0">
                <a:solidFill>
                  <a:srgbClr val="BD4536"/>
                </a:solidFill>
              </a:rPr>
              <a:t>rate, </a:t>
            </a:r>
            <a:r>
              <a:rPr lang="en-US" dirty="0" smtClean="0">
                <a:solidFill>
                  <a:srgbClr val="BD4536"/>
                </a:solidFill>
              </a:rPr>
              <a:t>excess </a:t>
            </a:r>
            <a:r>
              <a:rPr lang="en-US" dirty="0">
                <a:solidFill>
                  <a:srgbClr val="BD4536"/>
                </a:solidFill>
              </a:rPr>
              <a:t>supply of </a:t>
            </a:r>
            <a:r>
              <a:rPr lang="en-US" dirty="0" smtClean="0">
                <a:solidFill>
                  <a:srgbClr val="BD4536"/>
                </a:solidFill>
              </a:rPr>
              <a:t>money</a:t>
            </a:r>
            <a:endParaRPr lang="en-US" dirty="0">
              <a:solidFill>
                <a:srgbClr val="BD4536"/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dirty="0"/>
              <a:t>P</a:t>
            </a:r>
            <a:r>
              <a:rPr lang="en-US" dirty="0" smtClean="0"/>
              <a:t>eople </a:t>
            </a:r>
            <a:r>
              <a:rPr lang="en-US" dirty="0"/>
              <a:t>buy bonds to get </a:t>
            </a:r>
            <a:r>
              <a:rPr lang="en-US" dirty="0" smtClean="0"/>
              <a:t>rid of </a:t>
            </a:r>
            <a:r>
              <a:rPr lang="en-US" dirty="0"/>
              <a:t>money; </a:t>
            </a:r>
            <a:br>
              <a:rPr lang="en-US" dirty="0"/>
            </a:br>
            <a:r>
              <a:rPr lang="en-US" dirty="0" smtClean="0"/>
              <a:t>increased </a:t>
            </a:r>
            <a:r>
              <a:rPr lang="en-US" dirty="0"/>
              <a:t>demand for bonds </a:t>
            </a:r>
            <a:r>
              <a:rPr lang="en-US" dirty="0" smtClean="0"/>
              <a:t>causes rising </a:t>
            </a:r>
            <a:r>
              <a:rPr lang="en-US" dirty="0"/>
              <a:t>bond prices and falling </a:t>
            </a:r>
            <a:r>
              <a:rPr lang="en-US"/>
              <a:t>interest </a:t>
            </a:r>
            <a:r>
              <a:rPr lang="en-US" smtClean="0"/>
              <a:t>rates</a:t>
            </a:r>
          </a:p>
          <a:p>
            <a:pPr>
              <a:spcAft>
                <a:spcPts val="600"/>
              </a:spcAft>
            </a:pPr>
            <a:r>
              <a:rPr lang="en-US"/>
              <a:t>There are many interest rates on financial assets,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but </a:t>
            </a:r>
            <a:r>
              <a:rPr lang="en-US"/>
              <a:t>all tend to rise or fall together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806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385A7"/>
                </a:solidFill>
              </a:rPr>
              <a:t>DOMESTIC  TRANSMISSION  MECHANISM</a:t>
            </a:r>
            <a:endParaRPr lang="en-US" dirty="0">
              <a:solidFill>
                <a:srgbClr val="1385A7"/>
              </a:solidFill>
              <a:ea typeface="ＭＳ Ｐゴシック" charset="0"/>
            </a:endParaRPr>
          </a:p>
        </p:txBody>
      </p:sp>
      <p:sp>
        <p:nvSpPr>
          <p:cNvPr id="15362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1100138" y="4476750"/>
            <a:ext cx="6953250" cy="1925638"/>
          </a:xfrm>
        </p:spPr>
        <p:txBody>
          <a:bodyPr/>
          <a:lstStyle/>
          <a:p>
            <a:r>
              <a:rPr lang="en-US" dirty="0"/>
              <a:t>Money affects interest rates, domestic spending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(consumption and </a:t>
            </a:r>
            <a:r>
              <a:rPr lang="en-US" dirty="0"/>
              <a:t>business investment), and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aggregate </a:t>
            </a:r>
            <a:r>
              <a:rPr lang="en-US" dirty="0"/>
              <a:t>demand, </a:t>
            </a:r>
            <a:r>
              <a:rPr lang="en-US" dirty="0" smtClean="0"/>
              <a:t>which change </a:t>
            </a:r>
            <a:r>
              <a:rPr lang="en-US" dirty="0"/>
              <a:t>real GDP,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unemployment</a:t>
            </a:r>
            <a:r>
              <a:rPr lang="en-US" dirty="0"/>
              <a:t>, and inflation.</a:t>
            </a:r>
            <a:endParaRPr lang="en-US" dirty="0">
              <a:latin typeface="Gill Sans" charset="0"/>
              <a:ea typeface="ＭＳ Ｐゴシック" charset="0"/>
            </a:endParaRPr>
          </a:p>
        </p:txBody>
      </p:sp>
      <p:pic>
        <p:nvPicPr>
          <p:cNvPr id="2" name="Picture 1" descr="rat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426" y="1390650"/>
            <a:ext cx="444279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673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Content Placeholder 1"/>
          <p:cNvSpPr>
            <a:spLocks noGrp="1"/>
          </p:cNvSpPr>
          <p:nvPr>
            <p:ph idx="1"/>
          </p:nvPr>
        </p:nvSpPr>
        <p:spPr>
          <a:xfrm>
            <a:off x="457200" y="414881"/>
            <a:ext cx="7639050" cy="4940805"/>
          </a:xfrm>
        </p:spPr>
        <p:txBody>
          <a:bodyPr/>
          <a:lstStyle/>
          <a:p>
            <a:r>
              <a:rPr lang="en-US" dirty="0" smtClean="0"/>
              <a:t>How does money </a:t>
            </a:r>
            <a:r>
              <a:rPr lang="en-US" dirty="0"/>
              <a:t>affect the key macroeconomic outcomes </a:t>
            </a:r>
            <a:r>
              <a:rPr lang="en-US" dirty="0" smtClean="0"/>
              <a:t>of increasing </a:t>
            </a:r>
            <a:r>
              <a:rPr lang="en-US" dirty="0"/>
              <a:t>real GDP per person (economic growth)</a:t>
            </a:r>
            <a:r>
              <a:rPr lang="en-US" dirty="0" smtClean="0"/>
              <a:t>, unemployment</a:t>
            </a:r>
            <a:r>
              <a:rPr lang="en-US" dirty="0"/>
              <a:t>, and </a:t>
            </a:r>
            <a:r>
              <a:rPr lang="en-US" dirty="0" smtClean="0"/>
              <a:t>inflation ?</a:t>
            </a:r>
          </a:p>
          <a:p>
            <a:r>
              <a:rPr lang="en-US" dirty="0" smtClean="0"/>
              <a:t>Money can </a:t>
            </a:r>
            <a:r>
              <a:rPr lang="en-US" dirty="0"/>
              <a:t>affect inflation, according </a:t>
            </a:r>
            <a:r>
              <a:rPr lang="en-US"/>
              <a:t>to </a:t>
            </a:r>
            <a:br>
              <a:rPr lang="en-US"/>
            </a:br>
            <a:r>
              <a:rPr lang="en-US" smtClean="0"/>
              <a:t>quantity </a:t>
            </a:r>
            <a:r>
              <a:rPr lang="en-US" dirty="0" smtClean="0"/>
              <a:t>theory of money</a:t>
            </a:r>
            <a:endParaRPr lang="en-US" dirty="0"/>
          </a:p>
          <a:p>
            <a:r>
              <a:rPr lang="en-US" dirty="0"/>
              <a:t>But m</a:t>
            </a:r>
            <a:r>
              <a:rPr lang="en-US" dirty="0" smtClean="0"/>
              <a:t>oney </a:t>
            </a:r>
            <a:r>
              <a:rPr lang="en-US" dirty="0"/>
              <a:t>does </a:t>
            </a:r>
            <a:r>
              <a:rPr lang="en-US" dirty="0">
                <a:solidFill>
                  <a:srgbClr val="BD4536"/>
                </a:solidFill>
              </a:rPr>
              <a:t>not</a:t>
            </a:r>
            <a:r>
              <a:rPr lang="en-US" dirty="0"/>
              <a:t> </a:t>
            </a:r>
            <a:r>
              <a:rPr lang="en-US" dirty="0" smtClean="0"/>
              <a:t>directly </a:t>
            </a:r>
            <a:r>
              <a:rPr lang="en-US"/>
              <a:t>affect </a:t>
            </a:r>
            <a:r>
              <a:rPr lang="en-US" smtClean="0"/>
              <a:t>aggregate </a:t>
            </a:r>
            <a:r>
              <a:rPr lang="en-US" dirty="0"/>
              <a:t>supply </a:t>
            </a:r>
            <a:r>
              <a:rPr lang="en-US" dirty="0" smtClean="0"/>
              <a:t>or economic growth</a:t>
            </a:r>
          </a:p>
          <a:p>
            <a:r>
              <a:rPr lang="en-US" dirty="0">
                <a:latin typeface="Gill Sans" charset="0"/>
                <a:ea typeface="ＭＳ Ｐゴシック" charset="0"/>
              </a:rPr>
              <a:t>Money </a:t>
            </a:r>
            <a:r>
              <a:rPr lang="en-US" dirty="0">
                <a:solidFill>
                  <a:srgbClr val="BD4536"/>
                </a:solidFill>
                <a:latin typeface="Gill Sans" charset="0"/>
                <a:ea typeface="ＭＳ Ｐゴシック" charset="0"/>
              </a:rPr>
              <a:t>does indirectly affect </a:t>
            </a:r>
            <a:r>
              <a:rPr lang="en-US" dirty="0">
                <a:latin typeface="Gill Sans" charset="0"/>
                <a:ea typeface="ＭＳ Ｐゴシック" charset="0"/>
              </a:rPr>
              <a:t>GDP, economic growth, and unemployment</a:t>
            </a:r>
          </a:p>
        </p:txBody>
      </p:sp>
    </p:spTree>
    <p:extLst>
      <p:ext uri="{BB962C8B-B14F-4D97-AF65-F5344CB8AC3E}">
        <p14:creationId xmlns:p14="http://schemas.microsoft.com/office/powerpoint/2010/main" val="2227435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Content Placeholder 1"/>
          <p:cNvSpPr>
            <a:spLocks noGrp="1"/>
          </p:cNvSpPr>
          <p:nvPr>
            <p:ph idx="1"/>
          </p:nvPr>
        </p:nvSpPr>
        <p:spPr>
          <a:xfrm>
            <a:off x="457200" y="423322"/>
            <a:ext cx="7734300" cy="4940805"/>
          </a:xfrm>
        </p:spPr>
        <p:txBody>
          <a:bodyPr/>
          <a:lstStyle/>
          <a:p>
            <a:pPr>
              <a:lnSpc>
                <a:spcPct val="114000"/>
              </a:lnSpc>
              <a:spcAft>
                <a:spcPts val="600"/>
              </a:spcAft>
            </a:pPr>
            <a:r>
              <a:rPr lang="en-US" dirty="0" smtClean="0">
                <a:solidFill>
                  <a:srgbClr val="1385A7"/>
                </a:solidFill>
              </a:rPr>
              <a:t>Money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anything </a:t>
            </a:r>
            <a:r>
              <a:rPr lang="en-US" i="1" dirty="0"/>
              <a:t>acceptabl</a:t>
            </a:r>
            <a:r>
              <a:rPr lang="en-US" dirty="0"/>
              <a:t>e </a:t>
            </a:r>
            <a:r>
              <a:rPr lang="en-US" dirty="0" smtClean="0"/>
              <a:t>as </a:t>
            </a:r>
            <a:r>
              <a:rPr lang="en-US" dirty="0"/>
              <a:t>means of </a:t>
            </a:r>
            <a:r>
              <a:rPr lang="en-US" dirty="0" smtClean="0"/>
              <a:t>payment; </a:t>
            </a:r>
            <a:br>
              <a:rPr lang="en-US" dirty="0" smtClean="0"/>
            </a:br>
            <a:r>
              <a:rPr lang="en-US" dirty="0" smtClean="0"/>
              <a:t>money </a:t>
            </a:r>
            <a:r>
              <a:rPr lang="en-US" dirty="0"/>
              <a:t>has three </a:t>
            </a:r>
            <a:r>
              <a:rPr lang="en-US" dirty="0" smtClean="0"/>
              <a:t>functions</a:t>
            </a:r>
            <a:endParaRPr lang="en-US" dirty="0"/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Medium </a:t>
            </a:r>
            <a:r>
              <a:rPr lang="en-US" dirty="0"/>
              <a:t>of exchange —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acceptability solves barter </a:t>
            </a:r>
            <a:r>
              <a:rPr lang="en-US" dirty="0"/>
              <a:t>problem </a:t>
            </a:r>
            <a:r>
              <a:rPr lang="en-US" dirty="0" smtClean="0"/>
              <a:t>of double </a:t>
            </a:r>
            <a:r>
              <a:rPr lang="en-US" dirty="0"/>
              <a:t>coincidence of </a:t>
            </a:r>
            <a:r>
              <a:rPr lang="en-US" dirty="0" smtClean="0"/>
              <a:t>wants</a:t>
            </a:r>
            <a:endParaRPr lang="en-US" dirty="0"/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Unit </a:t>
            </a:r>
            <a:r>
              <a:rPr lang="en-US" dirty="0"/>
              <a:t>of account —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standard </a:t>
            </a:r>
            <a:r>
              <a:rPr lang="en-US" dirty="0"/>
              <a:t>unit for measuring </a:t>
            </a:r>
            <a:r>
              <a:rPr lang="en-US" dirty="0" smtClean="0"/>
              <a:t>prices</a:t>
            </a:r>
            <a:endParaRPr lang="en-US" dirty="0"/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Store </a:t>
            </a:r>
            <a:r>
              <a:rPr lang="en-US" dirty="0"/>
              <a:t>of value —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time </a:t>
            </a:r>
            <a:r>
              <a:rPr lang="en-US" dirty="0"/>
              <a:t>machine for moving </a:t>
            </a:r>
            <a:r>
              <a:rPr lang="en-US" dirty="0" smtClean="0"/>
              <a:t>purchasing power </a:t>
            </a:r>
            <a:r>
              <a:rPr lang="en-US" dirty="0"/>
              <a:t>from present to future; you can earn now </a:t>
            </a:r>
            <a:r>
              <a:rPr lang="en-US" dirty="0" smtClean="0"/>
              <a:t>and spend later</a:t>
            </a:r>
            <a:endParaRPr lang="en-US" dirty="0">
              <a:latin typeface="Gill Sans" charset="0"/>
              <a:ea typeface="ＭＳ Ｐゴシック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429895"/>
            <a:ext cx="8258701" cy="565391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1385A7"/>
                </a:solidFill>
              </a:rPr>
              <a:t>D</a:t>
            </a:r>
            <a:r>
              <a:rPr lang="en-US" dirty="0" smtClean="0">
                <a:solidFill>
                  <a:srgbClr val="1385A7"/>
                </a:solidFill>
              </a:rPr>
              <a:t>omestic </a:t>
            </a:r>
            <a:r>
              <a:rPr lang="en-US" dirty="0">
                <a:solidFill>
                  <a:srgbClr val="1385A7"/>
                </a:solidFill>
              </a:rPr>
              <a:t>monetary </a:t>
            </a:r>
            <a:r>
              <a:rPr lang="en-US" dirty="0" smtClean="0">
                <a:solidFill>
                  <a:srgbClr val="1385A7"/>
                </a:solidFill>
              </a:rPr>
              <a:t>transmission mechanism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how </a:t>
            </a:r>
            <a:r>
              <a:rPr lang="en-US" dirty="0"/>
              <a:t>money </a:t>
            </a:r>
            <a:r>
              <a:rPr lang="en-US" dirty="0" smtClean="0"/>
              <a:t>indirectly affects </a:t>
            </a:r>
            <a:r>
              <a:rPr lang="en-US" dirty="0"/>
              <a:t>real GDP </a:t>
            </a:r>
            <a:r>
              <a:rPr lang="en-US" dirty="0" smtClean="0"/>
              <a:t>through interest </a:t>
            </a:r>
            <a:r>
              <a:rPr lang="en-US" dirty="0"/>
              <a:t>rates, spending, and aggregate </a:t>
            </a:r>
            <a:r>
              <a:rPr lang="en-US" dirty="0" smtClean="0"/>
              <a:t>demand</a:t>
            </a:r>
            <a:endParaRPr lang="en-US" dirty="0"/>
          </a:p>
          <a:p>
            <a:pPr lvl="1">
              <a:spcAft>
                <a:spcPts val="600"/>
              </a:spcAft>
            </a:pPr>
            <a:r>
              <a:rPr lang="en-US" dirty="0" smtClean="0"/>
              <a:t>When </a:t>
            </a:r>
            <a:r>
              <a:rPr lang="en-US" dirty="0"/>
              <a:t>interest rate falls, interest-</a:t>
            </a:r>
            <a:r>
              <a:rPr lang="en-US" dirty="0" smtClean="0"/>
              <a:t>sensitive purchases </a:t>
            </a:r>
            <a:r>
              <a:rPr lang="en-US" dirty="0"/>
              <a:t>become </a:t>
            </a:r>
            <a:r>
              <a:rPr lang="en-US" dirty="0" smtClean="0"/>
              <a:t>cheaper; increased </a:t>
            </a:r>
            <a:r>
              <a:rPr lang="en-US" dirty="0"/>
              <a:t>consumer spending </a:t>
            </a:r>
            <a:r>
              <a:rPr lang="en-US" i="1" dirty="0" smtClean="0"/>
              <a:t>(C) </a:t>
            </a:r>
            <a:br>
              <a:rPr lang="en-US" i="1" dirty="0" smtClean="0"/>
            </a:br>
            <a:r>
              <a:rPr lang="en-US" dirty="0" smtClean="0"/>
              <a:t>and </a:t>
            </a:r>
            <a:r>
              <a:rPr lang="en-US" dirty="0"/>
              <a:t>business investment spending </a:t>
            </a:r>
            <a:r>
              <a:rPr lang="en-US" i="1" dirty="0"/>
              <a:t>(</a:t>
            </a:r>
            <a:r>
              <a:rPr lang="en-US" i="1" dirty="0" smtClean="0"/>
              <a:t>I) </a:t>
            </a:r>
            <a:r>
              <a:rPr lang="en-US" dirty="0" smtClean="0"/>
              <a:t>increase aggregate demand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Lower interest rates are a positive demand shock, increasing aggregate demand, increasing real GDP, decreasing unemployment, and </a:t>
            </a:r>
            <a:r>
              <a:rPr lang="en-US"/>
              <a:t>causing </a:t>
            </a:r>
            <a:r>
              <a:rPr lang="en-US" smtClean="0"/>
              <a:t>inflation</a:t>
            </a:r>
          </a:p>
          <a:p>
            <a:pPr lvl="1">
              <a:spcAft>
                <a:spcPts val="600"/>
              </a:spcAft>
            </a:pPr>
            <a:r>
              <a:rPr lang="en-US"/>
              <a:t>Higher interest rates are a negative demand shock, decreasing aggregate demand, decreasing real GDP, increasing unemployment, and causing deflation</a:t>
            </a:r>
          </a:p>
          <a:p>
            <a:pPr lvl="1">
              <a:spcAft>
                <a:spcPts val="600"/>
              </a:spcAft>
            </a:pPr>
            <a:endParaRPr lang="en-US" dirty="0"/>
          </a:p>
          <a:p>
            <a:pPr lvl="1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14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91338" y="0"/>
            <a:ext cx="6361325" cy="1143000"/>
          </a:xfrm>
        </p:spPr>
        <p:txBody>
          <a:bodyPr/>
          <a:lstStyle/>
          <a:p>
            <a:r>
              <a:rPr lang="en-US" dirty="0" smtClean="0"/>
              <a:t>Domestic Money Transmission Mechanism</a:t>
            </a:r>
            <a:endParaRPr lang="en-US" dirty="0"/>
          </a:p>
        </p:txBody>
      </p:sp>
      <p:pic>
        <p:nvPicPr>
          <p:cNvPr id="5" name="Content Placeholder 4" descr="Fig_9.7.jpg"/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768" r="-487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17566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385A7"/>
                </a:solidFill>
              </a:rPr>
              <a:t>MONEY AND BUSINESS CYCLES</a:t>
            </a:r>
            <a:endParaRPr lang="en-US" dirty="0">
              <a:solidFill>
                <a:srgbClr val="1385A7"/>
              </a:solidFill>
              <a:ea typeface="ＭＳ Ｐゴシック" charset="0"/>
            </a:endParaRPr>
          </a:p>
        </p:txBody>
      </p:sp>
      <p:sp>
        <p:nvSpPr>
          <p:cNvPr id="15362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1100138" y="4210050"/>
            <a:ext cx="6953250" cy="1925638"/>
          </a:xfrm>
        </p:spPr>
        <p:txBody>
          <a:bodyPr/>
          <a:lstStyle/>
          <a:p>
            <a:pPr>
              <a:lnSpc>
                <a:spcPct val="114000"/>
              </a:lnSpc>
            </a:pPr>
            <a:r>
              <a:rPr lang="en-US" dirty="0"/>
              <a:t>“Yes — Markets Self-Adjust” camp thinks money has </a:t>
            </a:r>
            <a:r>
              <a:rPr lang="en-US" dirty="0" smtClean="0"/>
              <a:t>no effect </a:t>
            </a:r>
            <a:r>
              <a:rPr lang="en-US" dirty="0"/>
              <a:t>on business cycles and helps loanable </a:t>
            </a:r>
            <a:r>
              <a:rPr lang="en-US" dirty="0" smtClean="0"/>
              <a:t>funds markets</a:t>
            </a:r>
            <a:r>
              <a:rPr lang="en-US" dirty="0"/>
              <a:t> </a:t>
            </a:r>
            <a:r>
              <a:rPr lang="en-US" dirty="0" smtClean="0"/>
              <a:t>adjust</a:t>
            </a:r>
            <a:r>
              <a:rPr lang="en-US" dirty="0"/>
              <a:t>. </a:t>
            </a:r>
            <a:r>
              <a:rPr lang="en-US" dirty="0" smtClean="0"/>
              <a:t>“</a:t>
            </a:r>
            <a:r>
              <a:rPr lang="en-US" dirty="0"/>
              <a:t>No — Markets Fail Often” </a:t>
            </a:r>
            <a:r>
              <a:rPr lang="en-US" dirty="0" smtClean="0"/>
              <a:t>camp thinks money creates new </a:t>
            </a:r>
            <a:r>
              <a:rPr lang="en-US" dirty="0"/>
              <a:t>shocks and blocks the transmission mechanism</a:t>
            </a:r>
            <a:r>
              <a:rPr lang="en-US" dirty="0" smtClean="0"/>
              <a:t>, slowing </a:t>
            </a:r>
            <a:r>
              <a:rPr lang="en-US" dirty="0"/>
              <a:t>market </a:t>
            </a:r>
            <a:r>
              <a:rPr lang="en-US" dirty="0" smtClean="0"/>
              <a:t>adjustments.</a:t>
            </a:r>
            <a:endParaRPr lang="en-US" dirty="0">
              <a:latin typeface="Gill Sans" charset="0"/>
              <a:ea typeface="ＭＳ Ｐゴシック" charset="0"/>
            </a:endParaRPr>
          </a:p>
        </p:txBody>
      </p:sp>
      <p:pic>
        <p:nvPicPr>
          <p:cNvPr id="2" name="Picture 1" descr="ban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601" y="1231900"/>
            <a:ext cx="442710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543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HEN-hands-off-icon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129" y="2638953"/>
            <a:ext cx="1403100" cy="1620000"/>
          </a:xfrm>
          <a:prstGeom prst="rect">
            <a:avLst/>
          </a:prstGeom>
        </p:spPr>
      </p:pic>
      <p:sp>
        <p:nvSpPr>
          <p:cNvPr id="6145" name="Content Placeholder 1"/>
          <p:cNvSpPr>
            <a:spLocks noGrp="1"/>
          </p:cNvSpPr>
          <p:nvPr>
            <p:ph idx="1"/>
          </p:nvPr>
        </p:nvSpPr>
        <p:spPr>
          <a:xfrm>
            <a:off x="457200" y="296350"/>
            <a:ext cx="8297333" cy="494080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/>
              <a:t>Economists </a:t>
            </a:r>
            <a:r>
              <a:rPr lang="en-US" dirty="0"/>
              <a:t>disagree on the question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“</a:t>
            </a:r>
            <a:r>
              <a:rPr lang="en-US" dirty="0"/>
              <a:t>How </a:t>
            </a:r>
            <a:r>
              <a:rPr lang="en-US" dirty="0" smtClean="0"/>
              <a:t>much does </a:t>
            </a:r>
            <a:r>
              <a:rPr lang="en-US" dirty="0"/>
              <a:t>money matter for business </a:t>
            </a:r>
            <a:r>
              <a:rPr lang="en-US" dirty="0" smtClean="0"/>
              <a:t>cycles and how </a:t>
            </a:r>
            <a:r>
              <a:rPr lang="en-US" dirty="0"/>
              <a:t>quickly markets adjust</a:t>
            </a:r>
            <a:r>
              <a:rPr lang="en-US" dirty="0" smtClean="0"/>
              <a:t>?”</a:t>
            </a:r>
            <a:br>
              <a:rPr lang="en-US" dirty="0" smtClean="0"/>
            </a:br>
            <a:endParaRPr lang="en-US" dirty="0" smtClean="0"/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1385A7"/>
                </a:solidFill>
              </a:rPr>
              <a:t>Yes </a:t>
            </a:r>
            <a:r>
              <a:rPr lang="en-US" dirty="0">
                <a:solidFill>
                  <a:srgbClr val="1385A7"/>
                </a:solidFill>
              </a:rPr>
              <a:t>— Markets Self-</a:t>
            </a:r>
            <a:r>
              <a:rPr lang="en-US" dirty="0" smtClean="0">
                <a:solidFill>
                  <a:srgbClr val="1385A7"/>
                </a:solidFill>
              </a:rPr>
              <a:t>Adjust </a:t>
            </a:r>
            <a:r>
              <a:rPr lang="en-US" dirty="0"/>
              <a:t>answers 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Money </a:t>
            </a:r>
            <a:r>
              <a:rPr lang="en-US" dirty="0"/>
              <a:t>does not affect external supply shocks </a:t>
            </a:r>
            <a:br>
              <a:rPr lang="en-US" dirty="0"/>
            </a:br>
            <a:r>
              <a:rPr lang="en-US" dirty="0"/>
              <a:t>that </a:t>
            </a:r>
            <a:r>
              <a:rPr lang="en-US" dirty="0" smtClean="0"/>
              <a:t>are main </a:t>
            </a:r>
            <a:r>
              <a:rPr lang="en-US" dirty="0"/>
              <a:t>source of business </a:t>
            </a:r>
            <a:r>
              <a:rPr lang="en-US" dirty="0" smtClean="0"/>
              <a:t>cycles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smtClean="0"/>
              <a:t>Money </a:t>
            </a:r>
            <a:r>
              <a:rPr lang="en-US" dirty="0"/>
              <a:t>allows savings to flow easily through </a:t>
            </a:r>
            <a:br>
              <a:rPr lang="en-US" dirty="0"/>
            </a:br>
            <a:r>
              <a:rPr lang="en-US" dirty="0" smtClean="0"/>
              <a:t>loanable </a:t>
            </a:r>
            <a:r>
              <a:rPr lang="en-US" dirty="0"/>
              <a:t>funds market to encourage </a:t>
            </a:r>
            <a:r>
              <a:rPr lang="en-US" dirty="0" smtClean="0"/>
              <a:t>business borrowing </a:t>
            </a:r>
            <a:r>
              <a:rPr lang="en-US" dirty="0"/>
              <a:t>for investment </a:t>
            </a:r>
            <a:r>
              <a:rPr lang="en-US" dirty="0" smtClean="0"/>
              <a:t>spending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smtClean="0"/>
              <a:t>Money </a:t>
            </a:r>
            <a:r>
              <a:rPr lang="en-US" dirty="0"/>
              <a:t>helps markets quickly adjust </a:t>
            </a:r>
            <a:r>
              <a:rPr lang="en-US" dirty="0" smtClean="0"/>
              <a:t>to equilibrium</a:t>
            </a:r>
            <a:endParaRPr lang="en-US" dirty="0">
              <a:latin typeface="Gill San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969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HEN-hands-on-icon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280" y="710657"/>
            <a:ext cx="1440000" cy="1662604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1" y="429895"/>
            <a:ext cx="7585286" cy="565391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1385A7"/>
                </a:solidFill>
              </a:rPr>
              <a:t>No </a:t>
            </a:r>
            <a:r>
              <a:rPr lang="en-US" dirty="0">
                <a:solidFill>
                  <a:srgbClr val="1385A7"/>
                </a:solidFill>
              </a:rPr>
              <a:t>— Markets Fail </a:t>
            </a:r>
            <a:r>
              <a:rPr lang="en-US" dirty="0" smtClean="0">
                <a:solidFill>
                  <a:srgbClr val="1385A7"/>
                </a:solidFill>
              </a:rPr>
              <a:t>Often </a:t>
            </a:r>
            <a:r>
              <a:rPr lang="en-US" dirty="0"/>
              <a:t>answers</a:t>
            </a:r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 smtClean="0"/>
              <a:t>Money </a:t>
            </a:r>
            <a:r>
              <a:rPr lang="en-US" dirty="0"/>
              <a:t>gives people a way not to spend </a:t>
            </a:r>
            <a:br>
              <a:rPr lang="en-US" dirty="0"/>
            </a:br>
            <a:r>
              <a:rPr lang="en-US" dirty="0"/>
              <a:t>but to save</a:t>
            </a:r>
            <a:r>
              <a:rPr lang="en-US" dirty="0" smtClean="0"/>
              <a:t>, creating </a:t>
            </a:r>
            <a:r>
              <a:rPr lang="en-US" dirty="0"/>
              <a:t>the possibility of </a:t>
            </a:r>
            <a:br>
              <a:rPr lang="en-US" dirty="0"/>
            </a:br>
            <a:r>
              <a:rPr lang="en-US" dirty="0"/>
              <a:t>financial crises, adding </a:t>
            </a:r>
            <a:r>
              <a:rPr lang="en-US" dirty="0" smtClean="0"/>
              <a:t>new internal </a:t>
            </a:r>
            <a:r>
              <a:rPr lang="en-US" dirty="0"/>
              <a:t>demand shocks for business </a:t>
            </a:r>
            <a:r>
              <a:rPr lang="en-US" dirty="0" smtClean="0"/>
              <a:t>cycles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Money </a:t>
            </a:r>
            <a:r>
              <a:rPr lang="en-US" dirty="0"/>
              <a:t>blocks the domestic transmission </a:t>
            </a:r>
            <a:r>
              <a:rPr lang="en-US" dirty="0" smtClean="0"/>
              <a:t>mechanism so </a:t>
            </a:r>
            <a:r>
              <a:rPr lang="en-US" dirty="0"/>
              <a:t>the loanable funds </a:t>
            </a:r>
            <a:r>
              <a:rPr lang="en-US"/>
              <a:t>market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does </a:t>
            </a:r>
            <a:r>
              <a:rPr lang="en-US" dirty="0"/>
              <a:t>not </a:t>
            </a:r>
            <a:r>
              <a:rPr lang="en-US" dirty="0" smtClean="0"/>
              <a:t>match spending </a:t>
            </a:r>
            <a:r>
              <a:rPr lang="en-US" dirty="0"/>
              <a:t>to </a:t>
            </a:r>
            <a:r>
              <a:rPr lang="en-US" dirty="0" smtClean="0"/>
              <a:t>saving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smtClean="0"/>
              <a:t>Money </a:t>
            </a:r>
            <a:r>
              <a:rPr lang="en-US" dirty="0"/>
              <a:t>slows markets’ </a:t>
            </a:r>
            <a:r>
              <a:rPr lang="en-US"/>
              <a:t>adjustments </a:t>
            </a:r>
            <a:r>
              <a:rPr lang="en-US" smtClean="0"/>
              <a:t>to equilibrium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918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22004" y="0"/>
            <a:ext cx="6699992" cy="1143000"/>
          </a:xfrm>
        </p:spPr>
        <p:txBody>
          <a:bodyPr/>
          <a:lstStyle/>
          <a:p>
            <a:r>
              <a:rPr lang="en-US" dirty="0" smtClean="0"/>
              <a:t>How Much Does Money Matter for Business Cycles and How Quickly Markets Adjust? </a:t>
            </a:r>
            <a:endParaRPr lang="en-US" dirty="0"/>
          </a:p>
        </p:txBody>
      </p:sp>
      <p:pic>
        <p:nvPicPr>
          <p:cNvPr id="7" name="Content Placeholder 6" descr="Table_9.8.png"/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230" b="-27230"/>
          <a:stretch>
            <a:fillRect/>
          </a:stretch>
        </p:blipFill>
        <p:spPr>
          <a:xfrm>
            <a:off x="186272" y="1222327"/>
            <a:ext cx="8686800" cy="5396084"/>
          </a:xfrm>
        </p:spPr>
      </p:pic>
    </p:spTree>
    <p:extLst>
      <p:ext uri="{BB962C8B-B14F-4D97-AF65-F5344CB8AC3E}">
        <p14:creationId xmlns:p14="http://schemas.microsoft.com/office/powerpoint/2010/main" val="516138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29895"/>
            <a:ext cx="7378700" cy="5653910"/>
          </a:xfrm>
        </p:spPr>
        <p:txBody>
          <a:bodyPr/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 smtClean="0">
                <a:solidFill>
                  <a:srgbClr val="1385A7"/>
                </a:solidFill>
              </a:rPr>
              <a:t>Bond</a:t>
            </a:r>
            <a:br>
              <a:rPr lang="en-US" dirty="0" smtClean="0">
                <a:solidFill>
                  <a:srgbClr val="1385A7"/>
                </a:solidFill>
              </a:rPr>
            </a:br>
            <a:r>
              <a:rPr lang="en-US" dirty="0" smtClean="0"/>
              <a:t>financial </a:t>
            </a:r>
            <a:r>
              <a:rPr lang="en-US" dirty="0"/>
              <a:t>asset for which borrower </a:t>
            </a:r>
            <a:r>
              <a:rPr lang="en-US" dirty="0" smtClean="0"/>
              <a:t>promises </a:t>
            </a:r>
            <a:br>
              <a:rPr lang="en-US" dirty="0" smtClean="0"/>
            </a:br>
            <a:r>
              <a:rPr lang="en-US" dirty="0" smtClean="0"/>
              <a:t>to </a:t>
            </a:r>
            <a:r>
              <a:rPr lang="en-US" dirty="0"/>
              <a:t>repay </a:t>
            </a:r>
            <a:r>
              <a:rPr lang="en-US" dirty="0" smtClean="0"/>
              <a:t>the </a:t>
            </a:r>
            <a:r>
              <a:rPr lang="en-US" dirty="0"/>
              <a:t>original value at a specific future date</a:t>
            </a:r>
            <a:r>
              <a:rPr lang="en-US" dirty="0" smtClean="0"/>
              <a:t>, and </a:t>
            </a:r>
            <a:r>
              <a:rPr lang="en-US" dirty="0"/>
              <a:t>to make </a:t>
            </a:r>
            <a:r>
              <a:rPr lang="en-US" dirty="0" smtClean="0"/>
              <a:t>fixed </a:t>
            </a:r>
            <a:r>
              <a:rPr lang="en-US" dirty="0"/>
              <a:t>regular interest </a:t>
            </a:r>
            <a:r>
              <a:rPr lang="en-US" dirty="0" smtClean="0"/>
              <a:t>payments</a:t>
            </a:r>
            <a:endParaRPr lang="en-US" dirty="0"/>
          </a:p>
        </p:txBody>
      </p:sp>
      <p:pic>
        <p:nvPicPr>
          <p:cNvPr id="4" name="Picture 3" descr="bo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428" y="2565400"/>
            <a:ext cx="3918772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14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3" descr="Tsarist_bo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" y="0"/>
            <a:ext cx="90916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539851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67995"/>
            <a:ext cx="7378700" cy="5653910"/>
          </a:xfrm>
        </p:spPr>
        <p:txBody>
          <a:bodyPr/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 smtClean="0">
                <a:solidFill>
                  <a:srgbClr val="BD4536"/>
                </a:solidFill>
              </a:rPr>
              <a:t>Demand for money is about the choice </a:t>
            </a:r>
            <a:r>
              <a:rPr lang="en-US" dirty="0">
                <a:solidFill>
                  <a:srgbClr val="BD4536"/>
                </a:solidFill>
              </a:rPr>
              <a:t>—</a:t>
            </a:r>
            <a:r>
              <a:rPr lang="en-US" dirty="0" smtClean="0">
                <a:solidFill>
                  <a:srgbClr val="BD4536"/>
                </a:solidFill>
              </a:rPr>
              <a:t> </a:t>
            </a:r>
            <a:br>
              <a:rPr lang="en-US" dirty="0" smtClean="0">
                <a:solidFill>
                  <a:srgbClr val="BD4536"/>
                </a:solidFill>
              </a:rPr>
            </a:br>
            <a:r>
              <a:rPr lang="en-US" dirty="0" smtClean="0">
                <a:solidFill>
                  <a:srgbClr val="BD4536"/>
                </a:solidFill>
              </a:rPr>
              <a:t>to hold your wealth as money or as bonds ?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 smtClean="0"/>
              <a:t>Why </a:t>
            </a:r>
            <a:r>
              <a:rPr lang="en-US" dirty="0"/>
              <a:t>hold wealth as money that pays no interest</a:t>
            </a:r>
            <a:r>
              <a:rPr lang="en-US" dirty="0" smtClean="0"/>
              <a:t>, rather </a:t>
            </a:r>
            <a:r>
              <a:rPr lang="en-US" dirty="0"/>
              <a:t>than as bonds that pay interest</a:t>
            </a:r>
            <a:r>
              <a:rPr lang="en-US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Money </a:t>
            </a:r>
            <a:r>
              <a:rPr lang="en-US" dirty="0"/>
              <a:t>provides </a:t>
            </a:r>
            <a:r>
              <a:rPr lang="en-US" dirty="0" smtClean="0">
                <a:solidFill>
                  <a:srgbClr val="1385A7"/>
                </a:solidFill>
              </a:rPr>
              <a:t>liquidity</a:t>
            </a:r>
            <a:r>
              <a:rPr lang="en-US" dirty="0" smtClean="0"/>
              <a:t> </a:t>
            </a:r>
            <a:r>
              <a:rPr lang="en-US" dirty="0"/>
              <a:t>—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ease </a:t>
            </a:r>
            <a:r>
              <a:rPr lang="en-US" dirty="0"/>
              <a:t>with which assets </a:t>
            </a:r>
            <a:r>
              <a:rPr lang="en-US" dirty="0" smtClean="0"/>
              <a:t>can be </a:t>
            </a:r>
            <a:r>
              <a:rPr lang="en-US" dirty="0"/>
              <a:t>converted into the </a:t>
            </a:r>
            <a:r>
              <a:rPr lang="en-US" dirty="0" smtClean="0"/>
              <a:t>medium </a:t>
            </a:r>
            <a:r>
              <a:rPr lang="en-US" dirty="0"/>
              <a:t>of </a:t>
            </a:r>
            <a:r>
              <a:rPr lang="en-US" dirty="0" smtClean="0"/>
              <a:t>exchange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Money </a:t>
            </a:r>
            <a:r>
              <a:rPr lang="en-US" dirty="0"/>
              <a:t>is the most liquid asset —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acceptable by </a:t>
            </a:r>
            <a:r>
              <a:rPr lang="en-US" dirty="0"/>
              <a:t>sellers </a:t>
            </a:r>
            <a:r>
              <a:rPr lang="en-US" dirty="0" smtClean="0"/>
              <a:t>as </a:t>
            </a:r>
            <a:r>
              <a:rPr lang="en-US" dirty="0"/>
              <a:t>means of </a:t>
            </a:r>
            <a:r>
              <a:rPr lang="en-US" dirty="0" smtClean="0"/>
              <a:t>payment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Money </a:t>
            </a:r>
            <a:r>
              <a:rPr lang="en-US" dirty="0"/>
              <a:t>pays no interest, but has </a:t>
            </a:r>
            <a:r>
              <a:rPr lang="en-US" dirty="0" smtClean="0"/>
              <a:t>liquidity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Bonds </a:t>
            </a:r>
            <a:r>
              <a:rPr lang="en-US" dirty="0"/>
              <a:t>pay interest, but do not have </a:t>
            </a:r>
            <a:r>
              <a:rPr lang="en-US" dirty="0" smtClean="0"/>
              <a:t>liquidity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572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w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4178300"/>
            <a:ext cx="3810000" cy="267970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29895"/>
            <a:ext cx="8051800" cy="5653910"/>
          </a:xfrm>
        </p:spPr>
        <p:txBody>
          <a:bodyPr/>
          <a:lstStyle/>
          <a:p>
            <a:r>
              <a:rPr lang="en-US" dirty="0" smtClean="0"/>
              <a:t>Why </a:t>
            </a:r>
            <a:r>
              <a:rPr lang="en-US" dirty="0"/>
              <a:t>hold money as a store of value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For  </a:t>
            </a:r>
            <a:r>
              <a:rPr lang="en-US" dirty="0" smtClean="0">
                <a:solidFill>
                  <a:srgbClr val="1385A7"/>
                </a:solidFill>
              </a:rPr>
              <a:t>Yes </a:t>
            </a:r>
            <a:r>
              <a:rPr lang="en-US" dirty="0">
                <a:solidFill>
                  <a:srgbClr val="1385A7"/>
                </a:solidFill>
              </a:rPr>
              <a:t>— Markets Self-</a:t>
            </a:r>
            <a:r>
              <a:rPr lang="en-US" dirty="0" smtClean="0">
                <a:solidFill>
                  <a:srgbClr val="1385A7"/>
                </a:solidFill>
              </a:rPr>
              <a:t>Adjust </a:t>
            </a:r>
            <a:r>
              <a:rPr lang="en-US" dirty="0" smtClean="0"/>
              <a:t>camp, </a:t>
            </a:r>
            <a:br>
              <a:rPr lang="en-US" dirty="0" smtClean="0"/>
            </a:br>
            <a:r>
              <a:rPr lang="en-US" dirty="0" smtClean="0"/>
              <a:t>people </a:t>
            </a:r>
            <a:r>
              <a:rPr lang="en-US" dirty="0"/>
              <a:t>hold more wealth </a:t>
            </a:r>
            <a:r>
              <a:rPr lang="en-US" dirty="0" smtClean="0"/>
              <a:t>as interest</a:t>
            </a:r>
            <a:r>
              <a:rPr lang="en-US" dirty="0"/>
              <a:t>-paying bonds, since savings </a:t>
            </a:r>
            <a:r>
              <a:rPr lang="en-US" dirty="0" smtClean="0"/>
              <a:t>safely </a:t>
            </a:r>
            <a:r>
              <a:rPr lang="en-US" dirty="0"/>
              <a:t>invested in loanable funds (bonds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For </a:t>
            </a:r>
            <a:r>
              <a:rPr lang="en-US" dirty="0"/>
              <a:t> </a:t>
            </a:r>
            <a:r>
              <a:rPr lang="en-US" dirty="0" smtClean="0">
                <a:solidFill>
                  <a:srgbClr val="1385A7"/>
                </a:solidFill>
              </a:rPr>
              <a:t>No </a:t>
            </a:r>
            <a:r>
              <a:rPr lang="en-US" dirty="0">
                <a:solidFill>
                  <a:srgbClr val="1385A7"/>
                </a:solidFill>
              </a:rPr>
              <a:t>— Markets Fail </a:t>
            </a:r>
            <a:r>
              <a:rPr lang="en-US" dirty="0" smtClean="0">
                <a:solidFill>
                  <a:srgbClr val="1385A7"/>
                </a:solidFill>
              </a:rPr>
              <a:t>Often </a:t>
            </a:r>
            <a:r>
              <a:rPr lang="en-US" dirty="0" smtClean="0"/>
              <a:t>camp, </a:t>
            </a:r>
            <a:br>
              <a:rPr lang="en-US" dirty="0" smtClean="0"/>
            </a:br>
            <a:r>
              <a:rPr lang="en-US" dirty="0" smtClean="0"/>
              <a:t>people </a:t>
            </a:r>
            <a:r>
              <a:rPr lang="en-US" dirty="0"/>
              <a:t>hold more wealth as money </a:t>
            </a:r>
            <a:r>
              <a:rPr lang="en-US" dirty="0" smtClean="0"/>
              <a:t>because fundamental </a:t>
            </a:r>
            <a:r>
              <a:rPr lang="en-US" dirty="0"/>
              <a:t>uncertainty about future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makes bond </a:t>
            </a:r>
            <a:r>
              <a:rPr lang="en-US" dirty="0"/>
              <a:t>investments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risky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705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385A7"/>
                </a:solidFill>
              </a:rPr>
              <a:t>Interest rate</a:t>
            </a:r>
            <a:br>
              <a:rPr lang="en-US" dirty="0" smtClean="0">
                <a:solidFill>
                  <a:srgbClr val="1385A7"/>
                </a:solidFill>
              </a:rPr>
            </a:br>
            <a:r>
              <a:rPr lang="en-US" dirty="0" smtClean="0"/>
              <a:t>price </a:t>
            </a:r>
            <a:r>
              <a:rPr lang="en-US" dirty="0"/>
              <a:t>of holding </a:t>
            </a:r>
            <a:r>
              <a:rPr lang="en-US" dirty="0" smtClean="0"/>
              <a:t>money; </a:t>
            </a:r>
            <a:br>
              <a:rPr lang="en-US" dirty="0" smtClean="0"/>
            </a:br>
            <a:r>
              <a:rPr lang="en-US" dirty="0" smtClean="0"/>
              <a:t>what </a:t>
            </a:r>
            <a:r>
              <a:rPr lang="en-US" dirty="0"/>
              <a:t>you </a:t>
            </a:r>
            <a:r>
              <a:rPr lang="en-US" dirty="0" smtClean="0"/>
              <a:t>give up </a:t>
            </a:r>
            <a:r>
              <a:rPr lang="en-US" dirty="0"/>
              <a:t>by not holding </a:t>
            </a:r>
            <a:r>
              <a:rPr lang="en-US" dirty="0" smtClean="0"/>
              <a:t>bonds</a:t>
            </a:r>
            <a:endParaRPr lang="en-US" dirty="0"/>
          </a:p>
          <a:p>
            <a:pPr lvl="1"/>
            <a:r>
              <a:rPr lang="en-US" dirty="0" smtClean="0"/>
              <a:t>Determined </a:t>
            </a:r>
            <a:r>
              <a:rPr lang="en-US" dirty="0"/>
              <a:t>by demand and supply in both </a:t>
            </a:r>
            <a:r>
              <a:rPr lang="en-US" dirty="0" smtClean="0"/>
              <a:t>money and </a:t>
            </a:r>
            <a:r>
              <a:rPr lang="en-US" dirty="0"/>
              <a:t>loanable funds </a:t>
            </a:r>
            <a:r>
              <a:rPr lang="en-US" dirty="0" smtClean="0"/>
              <a:t>markets</a:t>
            </a:r>
            <a:endParaRPr lang="en-US" dirty="0"/>
          </a:p>
          <a:p>
            <a:r>
              <a:rPr lang="en-US" dirty="0">
                <a:solidFill>
                  <a:srgbClr val="1385A7"/>
                </a:solidFill>
              </a:rPr>
              <a:t>Law of demand for money </a:t>
            </a:r>
            <a:br>
              <a:rPr lang="en-US" dirty="0">
                <a:solidFill>
                  <a:srgbClr val="1385A7"/>
                </a:solidFill>
              </a:rPr>
            </a:br>
            <a:r>
              <a:rPr lang="en-US" dirty="0"/>
              <a:t>as the price of money — the interest rate — rises, the quantity demanded of money decreases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66916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3057525" y="0"/>
            <a:ext cx="3028950" cy="1143000"/>
          </a:xfrm>
        </p:spPr>
        <p:txBody>
          <a:bodyPr/>
          <a:lstStyle/>
          <a:p>
            <a:r>
              <a:rPr lang="en-US" dirty="0" smtClean="0">
                <a:ea typeface="ＭＳ Ｐゴシック" charset="0"/>
              </a:rPr>
              <a:t>Demand for Money</a:t>
            </a:r>
            <a:endParaRPr lang="en-US" dirty="0">
              <a:ea typeface="ＭＳ Ｐゴシック" charset="0"/>
            </a:endParaRPr>
          </a:p>
        </p:txBody>
      </p:sp>
      <p:pic>
        <p:nvPicPr>
          <p:cNvPr id="2" name="Picture 1" descr="9.1-comple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786" y="1490132"/>
            <a:ext cx="5725977" cy="4745397"/>
          </a:xfrm>
          <a:prstGeom prst="rect">
            <a:avLst/>
          </a:prstGeom>
        </p:spPr>
      </p:pic>
      <p:pic>
        <p:nvPicPr>
          <p:cNvPr id="3" name="Picture 2" descr="Table_9.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5" y="3962400"/>
            <a:ext cx="3237562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9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Urban Pop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Urban Pop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11131</TotalTime>
  <Words>604</Words>
  <Application>Microsoft Macintosh PowerPoint</Application>
  <PresentationFormat>On-screen Show (4:3)</PresentationFormat>
  <Paragraphs>163</Paragraphs>
  <Slides>35</Slides>
  <Notes>34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37" baseType="lpstr">
      <vt:lpstr>2_Office Theme</vt:lpstr>
      <vt:lpstr>3_Office Theme</vt:lpstr>
      <vt:lpstr>PowerPoint Presentation</vt:lpstr>
      <vt:lpstr>DEMAND FOR MONEY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Demand for Money</vt:lpstr>
      <vt:lpstr>PowerPoint Presentation</vt:lpstr>
      <vt:lpstr>An Increase in the Demand for Money</vt:lpstr>
      <vt:lpstr>SUPPLY OF MONEY</vt:lpstr>
      <vt:lpstr>PowerPoint Presentation</vt:lpstr>
      <vt:lpstr>The Money Supply</vt:lpstr>
      <vt:lpstr>PowerPoint Presentation</vt:lpstr>
      <vt:lpstr>PowerPoint Presentation</vt:lpstr>
      <vt:lpstr>PowerPoint Presentation</vt:lpstr>
      <vt:lpstr>Chartered Banks: Sources and Uses of Funds</vt:lpstr>
      <vt:lpstr>PowerPoint Presentation</vt:lpstr>
      <vt:lpstr>Supply of Money</vt:lpstr>
      <vt:lpstr>INTEREST RATES, MONEY AND BONDS</vt:lpstr>
      <vt:lpstr>PowerPoint Presentation</vt:lpstr>
      <vt:lpstr>PowerPoint Presentation</vt:lpstr>
      <vt:lpstr>PERPETUITY BONDS</vt:lpstr>
      <vt:lpstr>PowerPoint Presentation</vt:lpstr>
      <vt:lpstr>Demand and Supply for Money</vt:lpstr>
      <vt:lpstr>PowerPoint Presentation</vt:lpstr>
      <vt:lpstr>DOMESTIC  TRANSMISSION  MECHANISM</vt:lpstr>
      <vt:lpstr>PowerPoint Presentation</vt:lpstr>
      <vt:lpstr>PowerPoint Presentation</vt:lpstr>
      <vt:lpstr>Domestic Money Transmission Mechanism</vt:lpstr>
      <vt:lpstr>MONEY AND BUSINESS CYCLES</vt:lpstr>
      <vt:lpstr>PowerPoint Presentation</vt:lpstr>
      <vt:lpstr>PowerPoint Presentation</vt:lpstr>
      <vt:lpstr>How Much Does Money Matter for Business Cycles and How Quickly Markets Adjust? </vt:lpstr>
    </vt:vector>
  </TitlesOfParts>
  <Company>Digital Learning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Susan Cohen</dc:creator>
  <cp:lastModifiedBy>Avi J. Cohen</cp:lastModifiedBy>
  <cp:revision>499</cp:revision>
  <cp:lastPrinted>2016-02-29T12:27:37Z</cp:lastPrinted>
  <dcterms:created xsi:type="dcterms:W3CDTF">2014-09-07T21:06:58Z</dcterms:created>
  <dcterms:modified xsi:type="dcterms:W3CDTF">2017-02-11T14:39:05Z</dcterms:modified>
</cp:coreProperties>
</file>

<file path=docProps/thumbnail.jpeg>
</file>